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6"/>
  </p:notesMasterIdLst>
  <p:handoutMasterIdLst>
    <p:handoutMasterId r:id="rId57"/>
  </p:handoutMasterIdLst>
  <p:sldIdLst>
    <p:sldId id="327" r:id="rId5"/>
    <p:sldId id="330" r:id="rId6"/>
    <p:sldId id="331" r:id="rId7"/>
    <p:sldId id="332" r:id="rId8"/>
    <p:sldId id="298" r:id="rId9"/>
    <p:sldId id="333" r:id="rId10"/>
    <p:sldId id="334" r:id="rId11"/>
    <p:sldId id="335" r:id="rId12"/>
    <p:sldId id="263" r:id="rId13"/>
    <p:sldId id="299" r:id="rId14"/>
    <p:sldId id="302" r:id="rId15"/>
    <p:sldId id="264" r:id="rId16"/>
    <p:sldId id="266" r:id="rId17"/>
    <p:sldId id="265" r:id="rId18"/>
    <p:sldId id="276" r:id="rId19"/>
    <p:sldId id="303" r:id="rId20"/>
    <p:sldId id="293" r:id="rId21"/>
    <p:sldId id="277" r:id="rId22"/>
    <p:sldId id="337" r:id="rId23"/>
    <p:sldId id="338" r:id="rId24"/>
    <p:sldId id="284" r:id="rId25"/>
    <p:sldId id="269" r:id="rId26"/>
    <p:sldId id="304" r:id="rId27"/>
    <p:sldId id="305" r:id="rId28"/>
    <p:sldId id="307" r:id="rId29"/>
    <p:sldId id="306" r:id="rId30"/>
    <p:sldId id="308" r:id="rId31"/>
    <p:sldId id="270" r:id="rId32"/>
    <p:sldId id="309" r:id="rId33"/>
    <p:sldId id="310" r:id="rId34"/>
    <p:sldId id="311" r:id="rId35"/>
    <p:sldId id="312" r:id="rId36"/>
    <p:sldId id="314" r:id="rId37"/>
    <p:sldId id="313" r:id="rId38"/>
    <p:sldId id="315" r:id="rId39"/>
    <p:sldId id="316" r:id="rId40"/>
    <p:sldId id="317" r:id="rId41"/>
    <p:sldId id="294" r:id="rId42"/>
    <p:sldId id="296" r:id="rId43"/>
    <p:sldId id="318" r:id="rId44"/>
    <p:sldId id="319" r:id="rId45"/>
    <p:sldId id="321" r:id="rId46"/>
    <p:sldId id="322" r:id="rId47"/>
    <p:sldId id="323" r:id="rId48"/>
    <p:sldId id="324" r:id="rId49"/>
    <p:sldId id="288" r:id="rId50"/>
    <p:sldId id="289" r:id="rId51"/>
    <p:sldId id="320" r:id="rId52"/>
    <p:sldId id="274" r:id="rId53"/>
    <p:sldId id="275" r:id="rId54"/>
    <p:sldId id="329" r:id="rId55"/>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90458" autoAdjust="0"/>
  </p:normalViewPr>
  <p:slideViewPr>
    <p:cSldViewPr snapToGrid="0" snapToObjects="1">
      <p:cViewPr varScale="1">
        <p:scale>
          <a:sx n="76" d="100"/>
          <a:sy n="76" d="100"/>
        </p:scale>
        <p:origin x="1152" y="67"/>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microsoft.com/office/2016/11/relationships/changesInfo" Target="changesInfos/changesInfo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commentAuthors" Target="commentAuthors.xml"/><Relationship Id="rId5" Type="http://schemas.openxmlformats.org/officeDocument/2006/relationships/slide" Target="slides/slide1.xml"/><Relationship Id="rId61" Type="http://schemas.openxmlformats.org/officeDocument/2006/relationships/theme" Target="theme/theme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notesMaster" Target="notesMasters/notesMaster1.xml"/><Relationship Id="rId64" Type="http://schemas.microsoft.com/office/2015/10/relationships/revisionInfo" Target="revisionInfo.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handoutMaster" Target="handoutMasters/handoutMaster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9/12/2023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9/12/2023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50</a:t>
            </a:fld>
            <a:endParaRPr lang="en-US"/>
          </a:p>
        </p:txBody>
      </p:sp>
    </p:spTree>
    <p:extLst>
      <p:ext uri="{BB962C8B-B14F-4D97-AF65-F5344CB8AC3E}">
        <p14:creationId xmlns:p14="http://schemas.microsoft.com/office/powerpoint/2010/main" val="9985033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7155100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8</a:t>
            </a:fld>
            <a:endParaRPr lang="en-US"/>
          </a:p>
        </p:txBody>
      </p:sp>
    </p:spTree>
    <p:extLst>
      <p:ext uri="{BB962C8B-B14F-4D97-AF65-F5344CB8AC3E}">
        <p14:creationId xmlns:p14="http://schemas.microsoft.com/office/powerpoint/2010/main" val="37448566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11</a:t>
            </a:fld>
            <a:endParaRPr lang="en-US"/>
          </a:p>
        </p:txBody>
      </p:sp>
    </p:spTree>
    <p:extLst>
      <p:ext uri="{BB962C8B-B14F-4D97-AF65-F5344CB8AC3E}">
        <p14:creationId xmlns:p14="http://schemas.microsoft.com/office/powerpoint/2010/main" val="2176899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17</a:t>
            </a:fld>
            <a:endParaRPr lang="en-US"/>
          </a:p>
        </p:txBody>
      </p:sp>
    </p:spTree>
    <p:extLst>
      <p:ext uri="{BB962C8B-B14F-4D97-AF65-F5344CB8AC3E}">
        <p14:creationId xmlns:p14="http://schemas.microsoft.com/office/powerpoint/2010/main" val="16615877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18</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19</a:t>
            </a:fld>
            <a:endParaRPr lang="en-US"/>
          </a:p>
        </p:txBody>
      </p:sp>
    </p:spTree>
    <p:extLst>
      <p:ext uri="{BB962C8B-B14F-4D97-AF65-F5344CB8AC3E}">
        <p14:creationId xmlns:p14="http://schemas.microsoft.com/office/powerpoint/2010/main" val="14832177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20</a:t>
            </a:fld>
            <a:endParaRPr lang="en-US"/>
          </a:p>
        </p:txBody>
      </p:sp>
    </p:spTree>
    <p:extLst>
      <p:ext uri="{BB962C8B-B14F-4D97-AF65-F5344CB8AC3E}">
        <p14:creationId xmlns:p14="http://schemas.microsoft.com/office/powerpoint/2010/main" val="6017486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28</a:t>
            </a:fld>
            <a:endParaRPr lang="en-US"/>
          </a:p>
        </p:txBody>
      </p:sp>
    </p:spTree>
    <p:extLst>
      <p:ext uri="{BB962C8B-B14F-4D97-AF65-F5344CB8AC3E}">
        <p14:creationId xmlns:p14="http://schemas.microsoft.com/office/powerpoint/2010/main" val="34780193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9/12/2023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9/12/2023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9/12/2023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9/12/2023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9/12/2023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9/12/2023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9/12/2023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9/12/2023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9/12/2023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9/12/2023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maina-duseja/DS-Capstone/blob/main/jupyter-labs-spacex-data-collection-api.ipynb" TargetMode="Externa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0.sv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12.png"/><Relationship Id="rId4" Type="http://schemas.openxmlformats.org/officeDocument/2006/relationships/hyperlink" Target="https://github.com/maina-duseja/DS-Capstone/blob/main/jupyter-labs-webscraping.ipynb"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maina-duseja/DS-Capstone/blob/main/labs-jupyter-spacex-data_wrangling_jupyterlite.jupyterlite.ipynb" TargetMode="Externa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maina-duseja/DS-Capstone/blob/main/jupyter-labs-eda-dataviz.ipynb.jupyterlite.ipynb" TargetMode="External"/><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10.svg"/><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maina-duseja/DS-Capstone/blob/main/jupyter-labs-eda-sql-coursera_sqllite.ipynb" TargetMode="External"/><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10.svg"/><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maina-duseja/DS-Capstone/blob/main/lab_jupyter_launch_site_location.jupyterlite.ipynb" TargetMode="External"/><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10.svg"/><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maina-duseja/DS-Capstone/blob/main/spacex_dash_app.py" TargetMode="External"/><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10.svg"/><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0.sv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14.png"/><Relationship Id="rId4" Type="http://schemas.openxmlformats.org/officeDocument/2006/relationships/hyperlink" Target="https://github.com/maina-duseja/DS-Capstone/blob/main/SpaceX_Machine_Learning_Prediction_Part_5.jupyterlite.ipynb"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6.svg"/></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image" Target="../media/image16.sv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6.svg"/></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8.png"/></Relationships>
</file>

<file path=ppt/slides/_rels/slide4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44.png"/></Relationships>
</file>

<file path=ppt/slides/_rels/slide46.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hyperlink" Target="https://github.com/maina-duseja/DS-Capstone/tree/main" TargetMode="External"/></Relationships>
</file>

<file path=ppt/slides/_rels/slide51.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hyperlink" Target="https://api.spacexdata.com/v4/"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api.spacexdata.com/v4/" TargetMode="External"/><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10.sv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Maina Duseja</a:t>
            </a:r>
          </a:p>
          <a:p>
            <a:r>
              <a:rPr lang="en-US" dirty="0">
                <a:solidFill>
                  <a:schemeClr val="bg2"/>
                </a:solidFill>
                <a:latin typeface="Abadi" panose="020B0604020104020204" pitchFamily="34" charset="0"/>
                <a:ea typeface="SF Pro" pitchFamily="2" charset="0"/>
                <a:cs typeface="SF Pro" pitchFamily="2" charset="0"/>
              </a:rPr>
              <a:t>12</a:t>
            </a:r>
            <a:r>
              <a:rPr lang="en-US" baseline="30000" dirty="0">
                <a:solidFill>
                  <a:schemeClr val="bg2"/>
                </a:solidFill>
                <a:latin typeface="Abadi" panose="020B0604020104020204" pitchFamily="34" charset="0"/>
                <a:ea typeface="SF Pro" pitchFamily="2" charset="0"/>
                <a:cs typeface="SF Pro" pitchFamily="2" charset="0"/>
              </a:rPr>
              <a:t>th</a:t>
            </a:r>
            <a:r>
              <a:rPr lang="en-US" dirty="0">
                <a:solidFill>
                  <a:schemeClr val="bg2"/>
                </a:solidFill>
                <a:latin typeface="Abadi" panose="020B0604020104020204" pitchFamily="34" charset="0"/>
                <a:ea typeface="SF Pro" pitchFamily="2" charset="0"/>
                <a:cs typeface="SF Pro" pitchFamily="2" charset="0"/>
              </a:rPr>
              <a:t> Sep 2023</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r>
              <a:rPr lang="en-GB" sz="1600" dirty="0">
                <a:solidFill>
                  <a:srgbClr val="0070C0"/>
                </a:solidFill>
                <a:latin typeface="IBM Plex Mono Text" panose="020B0509050203000203" pitchFamily="49" charset="0"/>
              </a:rPr>
              <a:t>SpaceX offers a public API from where data can be obtained and then used; </a:t>
            </a:r>
          </a:p>
          <a:p>
            <a:r>
              <a:rPr lang="en-GB" sz="1600" dirty="0">
                <a:solidFill>
                  <a:srgbClr val="0070C0"/>
                </a:solidFill>
                <a:latin typeface="IBM Plex Mono Text" panose="020B0509050203000203" pitchFamily="49" charset="0"/>
              </a:rPr>
              <a:t>This API was used according to the flowchart beside and then data is persisted. </a:t>
            </a:r>
            <a:endParaRPr lang="en-US" sz="1600" dirty="0">
              <a:solidFill>
                <a:srgbClr val="0070C0"/>
              </a:solidFill>
              <a:latin typeface="IBM Plex Mono Text" panose="020B0509050203000203" pitchFamily="49" charset="0"/>
            </a:endParaRPr>
          </a:p>
          <a:p>
            <a:pPr>
              <a:lnSpc>
                <a:spcPct val="100000"/>
              </a:lnSpc>
              <a:spcBef>
                <a:spcPts val="1400"/>
              </a:spcBef>
            </a:pPr>
            <a:r>
              <a:rPr lang="en-US" sz="1600" dirty="0">
                <a:solidFill>
                  <a:srgbClr val="0070C0"/>
                </a:solidFill>
                <a:latin typeface="IBM Plex Mono Text" panose="020B0509050203000203" pitchFamily="49" charset="0"/>
              </a:rPr>
              <a:t>Source code Reference:</a:t>
            </a:r>
          </a:p>
          <a:p>
            <a:pPr marL="457200" lvl="1" indent="0">
              <a:lnSpc>
                <a:spcPct val="100000"/>
              </a:lnSpc>
              <a:spcBef>
                <a:spcPts val="1400"/>
              </a:spcBef>
              <a:buNone/>
            </a:pPr>
            <a:r>
              <a:rPr lang="en-US" sz="1600" dirty="0">
                <a:solidFill>
                  <a:srgbClr val="0070C0"/>
                </a:solidFill>
                <a:latin typeface="IBM Plex Mono Text" panose="020B0509050203000203" pitchFamily="49" charset="0"/>
                <a:hlinkClick r:id="rId3"/>
              </a:rPr>
              <a:t>https://github.com/maina-duseja/DS-Capstone/blob/main/jupyter-labs-spacex-data-collection-api.ipynb</a:t>
            </a:r>
            <a:endParaRPr lang="en-US" sz="1600" dirty="0">
              <a:solidFill>
                <a:srgbClr val="0070C0"/>
              </a:solidFill>
              <a:latin typeface="IBM Plex Mono Text" panose="020B0509050203000203" pitchFamily="49" charset="0"/>
            </a:endParaRPr>
          </a:p>
          <a:p>
            <a:pPr marL="0" indent="0">
              <a:buNone/>
            </a:pPr>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1406769" y="538650"/>
            <a:ext cx="9878842"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8" name="Picture 7">
            <a:extLst>
              <a:ext uri="{FF2B5EF4-FFF2-40B4-BE49-F238E27FC236}">
                <a16:creationId xmlns:a16="http://schemas.microsoft.com/office/drawing/2014/main" id="{45177FCA-7886-D10F-D943-72EC8CFD720E}"/>
              </a:ext>
            </a:extLst>
          </p:cNvPr>
          <p:cNvPicPr>
            <a:picLocks noChangeAspect="1"/>
          </p:cNvPicPr>
          <p:nvPr/>
        </p:nvPicPr>
        <p:blipFill>
          <a:blip r:embed="rId4"/>
          <a:stretch>
            <a:fillRect/>
          </a:stretch>
        </p:blipFill>
        <p:spPr>
          <a:xfrm>
            <a:off x="8371034" y="1634556"/>
            <a:ext cx="2240259" cy="3756056"/>
          </a:xfrm>
          <a:prstGeom prst="rect">
            <a:avLst/>
          </a:prstGeom>
        </p:spPr>
      </p:pic>
      <p:pic>
        <p:nvPicPr>
          <p:cNvPr id="7" name="Graphic 6" descr="Research with solid fill">
            <a:extLst>
              <a:ext uri="{FF2B5EF4-FFF2-40B4-BE49-F238E27FC236}">
                <a16:creationId xmlns:a16="http://schemas.microsoft.com/office/drawing/2014/main" id="{7150338B-5816-BAF9-DDBF-337348F39588}"/>
              </a:ext>
            </a:extLst>
          </p:cNvPr>
          <p:cNvPicPr>
            <a:picLocks noChangeAspect="1"/>
          </p:cNvPicPr>
          <p:nvPr/>
        </p:nvPicPr>
        <p:blipFill>
          <a:blip r:embed="rId5">
            <a:duotone>
              <a:schemeClr val="accent1">
                <a:shade val="45000"/>
                <a:satMod val="135000"/>
              </a:schemeClr>
              <a:prstClr val="white"/>
            </a:duotone>
            <a:extLst>
              <a:ext uri="{96DAC541-7B7A-43D3-8B79-37D633B846F1}">
                <asvg:svgBlip xmlns:asvg="http://schemas.microsoft.com/office/drawing/2016/SVG/main" r:embed="rId6"/>
              </a:ext>
            </a:extLst>
          </a:blip>
          <a:stretch>
            <a:fillRect/>
          </a:stretch>
        </p:blipFill>
        <p:spPr>
          <a:xfrm>
            <a:off x="694669" y="387873"/>
            <a:ext cx="914400" cy="914400"/>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marL="0" indent="0">
              <a:buNone/>
            </a:pPr>
            <a:r>
              <a:rPr lang="en-GB" sz="1600" dirty="0">
                <a:solidFill>
                  <a:srgbClr val="0070C0"/>
                </a:solidFill>
                <a:latin typeface="IBM Plex Mono Text" panose="020B0509050203000203" pitchFamily="49" charset="0"/>
              </a:rPr>
              <a:t>Data from SpaceX launches can also be obtained from Wikipedia; </a:t>
            </a:r>
          </a:p>
          <a:p>
            <a:pPr marL="0" indent="0">
              <a:buNone/>
            </a:pPr>
            <a:r>
              <a:rPr lang="en-GB" sz="1600" dirty="0">
                <a:solidFill>
                  <a:srgbClr val="0070C0"/>
                </a:solidFill>
                <a:latin typeface="IBM Plex Mono Text" panose="020B0509050203000203" pitchFamily="49" charset="0"/>
              </a:rPr>
              <a:t>• Data are downloaded from Wikipedia according to the flowchart and then persisted. </a:t>
            </a:r>
          </a:p>
          <a:p>
            <a:pPr marL="0" indent="0">
              <a:buNone/>
            </a:pPr>
            <a:r>
              <a:rPr lang="en-US" sz="1600" dirty="0">
                <a:solidFill>
                  <a:srgbClr val="0070C0"/>
                </a:solidFill>
                <a:latin typeface="IBM Plex Mono Text" panose="020B0509050203000203" pitchFamily="49" charset="0"/>
              </a:rPr>
              <a:t>Source code Reference:</a:t>
            </a:r>
          </a:p>
          <a:p>
            <a:pPr marL="457200" lvl="1" indent="0">
              <a:buNone/>
            </a:pPr>
            <a:r>
              <a:rPr lang="en-US" sz="1600" dirty="0">
                <a:solidFill>
                  <a:srgbClr val="0070C0"/>
                </a:solidFill>
                <a:latin typeface="IBM Plex Mono Text" panose="020B0509050203000203" pitchFamily="49" charset="0"/>
                <a:hlinkClick r:id="rId4"/>
              </a:rPr>
              <a:t>https://github.com/maina-duseja/DS-Capstone/blob/main/jupyter-labs-webscraping.ipynb</a:t>
            </a:r>
            <a:endParaRPr lang="en-US" sz="1600" dirty="0">
              <a:solidFill>
                <a:srgbClr val="0070C0"/>
              </a:solidFill>
              <a:latin typeface="IBM Plex Mono Text" panose="020B0509050203000203" pitchFamily="49" charset="0"/>
            </a:endParaRPr>
          </a:p>
          <a:p>
            <a:pPr marL="0" indent="0">
              <a:buNone/>
            </a:pPr>
            <a:endParaRPr lang="en-GB" sz="1800" dirty="0">
              <a:solidFill>
                <a:srgbClr val="0070C0"/>
              </a:solidFill>
              <a:latin typeface="IBM Plex Mono Text" panose="020B0509050203000203" pitchFamily="49"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1436913" y="590570"/>
            <a:ext cx="10001097"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pic>
        <p:nvPicPr>
          <p:cNvPr id="10" name="Picture 9">
            <a:extLst>
              <a:ext uri="{FF2B5EF4-FFF2-40B4-BE49-F238E27FC236}">
                <a16:creationId xmlns:a16="http://schemas.microsoft.com/office/drawing/2014/main" id="{B310FA28-11CB-D1DA-0652-EE4158528621}"/>
              </a:ext>
            </a:extLst>
          </p:cNvPr>
          <p:cNvPicPr>
            <a:picLocks noChangeAspect="1"/>
          </p:cNvPicPr>
          <p:nvPr/>
        </p:nvPicPr>
        <p:blipFill>
          <a:blip r:embed="rId5"/>
          <a:stretch>
            <a:fillRect/>
          </a:stretch>
        </p:blipFill>
        <p:spPr>
          <a:xfrm>
            <a:off x="8126668" y="1691094"/>
            <a:ext cx="2176281" cy="3619377"/>
          </a:xfrm>
          <a:prstGeom prst="rect">
            <a:avLst/>
          </a:prstGeom>
        </p:spPr>
      </p:pic>
      <p:pic>
        <p:nvPicPr>
          <p:cNvPr id="2" name="Graphic 1" descr="Research with solid fill">
            <a:extLst>
              <a:ext uri="{FF2B5EF4-FFF2-40B4-BE49-F238E27FC236}">
                <a16:creationId xmlns:a16="http://schemas.microsoft.com/office/drawing/2014/main" id="{1041EAB6-0EC5-BA03-3726-2B92513EA5DE}"/>
              </a:ext>
            </a:extLst>
          </p:cNvPr>
          <p:cNvPicPr>
            <a:picLocks noChangeAspect="1"/>
          </p:cNvPicPr>
          <p:nvPr/>
        </p:nvPicPr>
        <p:blipFill>
          <a:blip r:embed="rId6">
            <a:duotone>
              <a:schemeClr val="accent1">
                <a:shade val="45000"/>
                <a:satMod val="135000"/>
              </a:schemeClr>
              <a:prstClr val="white"/>
            </a:duotone>
            <a:extLst>
              <a:ext uri="{96DAC541-7B7A-43D3-8B79-37D633B846F1}">
                <asvg:svgBlip xmlns:asvg="http://schemas.microsoft.com/office/drawing/2016/SVG/main" r:embed="rId7"/>
              </a:ext>
            </a:extLst>
          </a:blip>
          <a:stretch>
            <a:fillRect/>
          </a:stretch>
        </p:blipFill>
        <p:spPr>
          <a:xfrm>
            <a:off x="753990" y="387873"/>
            <a:ext cx="914400" cy="914400"/>
          </a:xfrm>
          <a:prstGeom prst="rect">
            <a:avLst/>
          </a:prstGeom>
        </p:spPr>
      </p:pic>
    </p:spTree>
    <p:extLst>
      <p:ext uri="{BB962C8B-B14F-4D97-AF65-F5344CB8AC3E}">
        <p14:creationId xmlns:p14="http://schemas.microsoft.com/office/powerpoint/2010/main" val="13855539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6470761" cy="4351338"/>
          </a:xfrm>
          <a:prstGeom prst="rect">
            <a:avLst/>
          </a:prstGeom>
        </p:spPr>
        <p:txBody>
          <a:bodyPr/>
          <a:lstStyle/>
          <a:p>
            <a:r>
              <a:rPr lang="en-GB" sz="1600" dirty="0">
                <a:solidFill>
                  <a:srgbClr val="0070C0"/>
                </a:solidFill>
                <a:latin typeface="IBM Plex Mono Text" panose="020B0509050203000203" pitchFamily="49" charset="0"/>
              </a:rPr>
              <a:t>Initially Exploratory Data Analysis (EDA) was performed on the dataset. </a:t>
            </a:r>
          </a:p>
          <a:p>
            <a:r>
              <a:rPr lang="en-GB" sz="1600" dirty="0">
                <a:solidFill>
                  <a:srgbClr val="0070C0"/>
                </a:solidFill>
                <a:latin typeface="IBM Plex Mono Text" panose="020B0509050203000203" pitchFamily="49" charset="0"/>
              </a:rPr>
              <a:t>Then the summary launches per site, occurrences of each orbit and occurrences of mission outcome per orbit type were calculated.</a:t>
            </a:r>
          </a:p>
          <a:p>
            <a:r>
              <a:rPr lang="en-GB" sz="1600" dirty="0">
                <a:solidFill>
                  <a:srgbClr val="0070C0"/>
                </a:solidFill>
                <a:latin typeface="IBM Plex Mono Text" panose="020B0509050203000203" pitchFamily="49" charset="0"/>
              </a:rPr>
              <a:t>Finally, the landing outcome label was created from Outcome column.</a:t>
            </a:r>
          </a:p>
          <a:p>
            <a:r>
              <a:rPr lang="en-GB" sz="1600" dirty="0">
                <a:solidFill>
                  <a:srgbClr val="0070C0"/>
                </a:solidFill>
                <a:latin typeface="IBM Plex Mono Text" panose="020B0509050203000203" pitchFamily="49" charset="0"/>
              </a:rPr>
              <a:t>Source code Reference:</a:t>
            </a:r>
          </a:p>
          <a:p>
            <a:pPr marL="457200" lvl="1" indent="0">
              <a:buNone/>
            </a:pPr>
            <a:r>
              <a:rPr lang="en-GB" sz="1600" dirty="0">
                <a:solidFill>
                  <a:srgbClr val="0070C0"/>
                </a:solidFill>
                <a:latin typeface="IBM Plex Mono Text" panose="020B0509050203000203" pitchFamily="49" charset="0"/>
                <a:hlinkClick r:id="rId3"/>
              </a:rPr>
              <a:t>https://github.com/maina-duseja/DS-Capstone/blob/main/labs-jupyter-spacex-data_wrangling_jupyterlite.jupyterlite.ipynb</a:t>
            </a:r>
            <a:endParaRPr lang="en-GB" sz="1600" dirty="0">
              <a:solidFill>
                <a:srgbClr val="0070C0"/>
              </a:solidFill>
              <a:latin typeface="IBM Plex Mono Text" panose="020B0509050203000203" pitchFamily="49" charset="0"/>
            </a:endParaRPr>
          </a:p>
          <a:p>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1567543" y="538650"/>
            <a:ext cx="9687923"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pic>
        <p:nvPicPr>
          <p:cNvPr id="6" name="Picture 5">
            <a:extLst>
              <a:ext uri="{FF2B5EF4-FFF2-40B4-BE49-F238E27FC236}">
                <a16:creationId xmlns:a16="http://schemas.microsoft.com/office/drawing/2014/main" id="{24861E1F-C909-E7A4-469D-50CA933A6D22}"/>
              </a:ext>
            </a:extLst>
          </p:cNvPr>
          <p:cNvPicPr>
            <a:picLocks noChangeAspect="1"/>
          </p:cNvPicPr>
          <p:nvPr/>
        </p:nvPicPr>
        <p:blipFill>
          <a:blip r:embed="rId4"/>
          <a:stretch>
            <a:fillRect/>
          </a:stretch>
        </p:blipFill>
        <p:spPr>
          <a:xfrm>
            <a:off x="8327090" y="1694430"/>
            <a:ext cx="2241673" cy="3855765"/>
          </a:xfrm>
          <a:prstGeom prst="rect">
            <a:avLst/>
          </a:prstGeom>
        </p:spPr>
      </p:pic>
      <p:pic>
        <p:nvPicPr>
          <p:cNvPr id="2" name="Graphic 1" descr="Research with solid fill">
            <a:extLst>
              <a:ext uri="{FF2B5EF4-FFF2-40B4-BE49-F238E27FC236}">
                <a16:creationId xmlns:a16="http://schemas.microsoft.com/office/drawing/2014/main" id="{E6179D1A-0B1F-3059-ED33-B960A9F2213F}"/>
              </a:ext>
            </a:extLst>
          </p:cNvPr>
          <p:cNvPicPr>
            <a:picLocks noChangeAspect="1"/>
          </p:cNvPicPr>
          <p:nvPr/>
        </p:nvPicPr>
        <p:blipFill>
          <a:blip r:embed="rId5">
            <a:duotone>
              <a:schemeClr val="accent1">
                <a:shade val="45000"/>
                <a:satMod val="135000"/>
              </a:schemeClr>
              <a:prstClr val="white"/>
            </a:duotone>
            <a:extLst>
              <a:ext uri="{96DAC541-7B7A-43D3-8B79-37D633B846F1}">
                <asvg:svgBlip xmlns:asvg="http://schemas.microsoft.com/office/drawing/2016/SVG/main" r:embed="rId6"/>
              </a:ext>
            </a:extLst>
          </a:blip>
          <a:stretch>
            <a:fillRect/>
          </a:stretch>
        </p:blipFill>
        <p:spPr>
          <a:xfrm>
            <a:off x="770011" y="387873"/>
            <a:ext cx="914400" cy="914400"/>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r>
              <a:rPr lang="en-GB" sz="1600" dirty="0">
                <a:solidFill>
                  <a:srgbClr val="0070C0"/>
                </a:solidFill>
                <a:latin typeface="IBM Plex Mono Text" panose="020B0509050203000203" pitchFamily="49" charset="0"/>
              </a:rPr>
              <a:t>In this we performed exploratory Data analysis and Feature engineering using Pandas and Matplotlib.</a:t>
            </a:r>
          </a:p>
          <a:p>
            <a:r>
              <a:rPr lang="en-GB" sz="1600" dirty="0">
                <a:solidFill>
                  <a:srgbClr val="0070C0"/>
                </a:solidFill>
                <a:latin typeface="IBM Plex Mono Text" panose="020B0509050203000203" pitchFamily="49" charset="0"/>
              </a:rPr>
              <a:t>To explore data, scatterplots and bar plots were used to visualize the relationship between following features: </a:t>
            </a:r>
          </a:p>
          <a:p>
            <a:pPr lvl="1"/>
            <a:r>
              <a:rPr lang="en-GB" sz="1600" dirty="0">
                <a:solidFill>
                  <a:srgbClr val="0070C0"/>
                </a:solidFill>
                <a:latin typeface="IBM Plex Mono Text" panose="020B0509050203000203" pitchFamily="49" charset="0"/>
              </a:rPr>
              <a:t>Payload Mass v/s Flight Number, Launch Site v/s Flight Number, Launch Site v/s Payload Mass, Orbit v/s Flight Number, Payload v/s Orbit type.</a:t>
            </a:r>
          </a:p>
          <a:p>
            <a:r>
              <a:rPr lang="en-GB" sz="1600" dirty="0">
                <a:solidFill>
                  <a:srgbClr val="0070C0"/>
                </a:solidFill>
                <a:latin typeface="IBM Plex Mono Text" panose="020B0509050203000203" pitchFamily="49" charset="0"/>
              </a:rPr>
              <a:t>Visualize the relationship between success rate of each orbit type and launch success yearly trend.</a:t>
            </a:r>
          </a:p>
          <a:p>
            <a:r>
              <a:rPr lang="en-GB" sz="1600" dirty="0">
                <a:solidFill>
                  <a:srgbClr val="0070C0"/>
                </a:solidFill>
                <a:latin typeface="IBM Plex Mono Text" panose="020B0509050203000203" pitchFamily="49" charset="0"/>
              </a:rPr>
              <a:t>Source code Reference:</a:t>
            </a:r>
          </a:p>
          <a:p>
            <a:pPr marL="457200" lvl="1" indent="0">
              <a:buNone/>
            </a:pPr>
            <a:r>
              <a:rPr lang="en-GB" sz="1600" dirty="0">
                <a:solidFill>
                  <a:srgbClr val="0070C0"/>
                </a:solidFill>
                <a:latin typeface="IBM Plex Mono Text" panose="020B0509050203000203" pitchFamily="49" charset="0"/>
                <a:hlinkClick r:id="rId3"/>
              </a:rPr>
              <a:t>https://github.com/maina-duseja/DS-Capstone/blob/main/jupyter-labs-eda-dataviz.ipynb.jupyterlite.ipynb</a:t>
            </a:r>
            <a:endParaRPr lang="en-GB" sz="1600" dirty="0">
              <a:solidFill>
                <a:srgbClr val="0070C0"/>
              </a:solidFill>
              <a:latin typeface="IBM Plex Mono Text" panose="020B0509050203000203" pitchFamily="49" charset="0"/>
            </a:endParaRP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1446963" y="538650"/>
            <a:ext cx="9838647"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pic>
        <p:nvPicPr>
          <p:cNvPr id="2" name="Graphic 1" descr="Research with solid fill">
            <a:extLst>
              <a:ext uri="{FF2B5EF4-FFF2-40B4-BE49-F238E27FC236}">
                <a16:creationId xmlns:a16="http://schemas.microsoft.com/office/drawing/2014/main" id="{D6DE809F-BDA6-0193-4B18-A30F118482C3}"/>
              </a:ext>
            </a:extLst>
          </p:cNvPr>
          <p:cNvPicPr>
            <a:picLocks noChangeAspect="1"/>
          </p:cNvPicPr>
          <p:nvPr/>
        </p:nvPicPr>
        <p:blipFill>
          <a:blip r:embed="rId4">
            <a:duotone>
              <a:schemeClr val="accent1">
                <a:shade val="45000"/>
                <a:satMod val="135000"/>
              </a:schemeClr>
              <a:prstClr val="white"/>
            </a:duotone>
            <a:extLst>
              <a:ext uri="{96DAC541-7B7A-43D3-8B79-37D633B846F1}">
                <asvg:svgBlip xmlns:asvg="http://schemas.microsoft.com/office/drawing/2016/SVG/main" r:embed="rId5"/>
              </a:ext>
            </a:extLst>
          </a:blip>
          <a:stretch>
            <a:fillRect/>
          </a:stretch>
        </p:blipFill>
        <p:spPr>
          <a:xfrm>
            <a:off x="770011" y="387873"/>
            <a:ext cx="914400" cy="914400"/>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49359"/>
            <a:ext cx="10515601" cy="4676213"/>
          </a:xfrm>
          <a:prstGeom prst="rect">
            <a:avLst/>
          </a:prstGeom>
        </p:spPr>
        <p:txBody>
          <a:bodyPr lIns="91440" tIns="45720" rIns="91440" bIns="45720" anchor="t"/>
          <a:lstStyle/>
          <a:p>
            <a:r>
              <a:rPr lang="en-GB" sz="1800" dirty="0">
                <a:solidFill>
                  <a:srgbClr val="0070C0"/>
                </a:solidFill>
                <a:latin typeface="IBM Plex Mono Text" panose="020B0509050203000203" pitchFamily="49" charset="0"/>
              </a:rPr>
              <a:t>The following SQL queries were performed: </a:t>
            </a:r>
          </a:p>
          <a:p>
            <a:pPr lvl="1"/>
            <a:r>
              <a:rPr lang="en-GB" sz="1800" dirty="0">
                <a:solidFill>
                  <a:srgbClr val="0070C0"/>
                </a:solidFill>
                <a:latin typeface="IBM Plex Mono Text" panose="020B0509050203000203" pitchFamily="49" charset="0"/>
              </a:rPr>
              <a:t>Names of the unique launch sites in the space mission; </a:t>
            </a:r>
          </a:p>
          <a:p>
            <a:pPr lvl="1"/>
            <a:r>
              <a:rPr lang="en-GB" sz="1800" dirty="0">
                <a:solidFill>
                  <a:srgbClr val="0070C0"/>
                </a:solidFill>
                <a:latin typeface="IBM Plex Mono Text" panose="020B0509050203000203" pitchFamily="49" charset="0"/>
              </a:rPr>
              <a:t>Top 5 launch sites whose name begins with the string 'CCA’; </a:t>
            </a:r>
          </a:p>
          <a:p>
            <a:pPr lvl="1"/>
            <a:r>
              <a:rPr lang="en-GB" sz="1800" dirty="0">
                <a:solidFill>
                  <a:srgbClr val="0070C0"/>
                </a:solidFill>
                <a:latin typeface="IBM Plex Mono Text" panose="020B0509050203000203" pitchFamily="49" charset="0"/>
              </a:rPr>
              <a:t>Total pay load mass carried by boosters launched by NASA (CRS); </a:t>
            </a:r>
          </a:p>
          <a:p>
            <a:pPr lvl="1"/>
            <a:r>
              <a:rPr lang="en-GB" sz="1800" dirty="0">
                <a:solidFill>
                  <a:srgbClr val="0070C0"/>
                </a:solidFill>
                <a:latin typeface="IBM Plex Mono Text" panose="020B0509050203000203" pitchFamily="49" charset="0"/>
              </a:rPr>
              <a:t>Average payload mass carried by booster version F9 v1.1; </a:t>
            </a:r>
          </a:p>
          <a:p>
            <a:pPr lvl="1"/>
            <a:r>
              <a:rPr lang="en-GB" sz="1800" dirty="0">
                <a:solidFill>
                  <a:srgbClr val="0070C0"/>
                </a:solidFill>
                <a:latin typeface="IBM Plex Mono Text" panose="020B0509050203000203" pitchFamily="49" charset="0"/>
              </a:rPr>
              <a:t>Date when the first successful landing outcome in ground pad was achieved; </a:t>
            </a:r>
          </a:p>
          <a:p>
            <a:pPr lvl="1"/>
            <a:r>
              <a:rPr lang="en-GB" sz="1800" dirty="0">
                <a:solidFill>
                  <a:srgbClr val="0070C0"/>
                </a:solidFill>
                <a:latin typeface="IBM Plex Mono Text" panose="020B0509050203000203" pitchFamily="49" charset="0"/>
              </a:rPr>
              <a:t>Names of the boosters which have success in drone ship and have payload mass between 4000 and 6000 kg; </a:t>
            </a:r>
          </a:p>
          <a:p>
            <a:pPr lvl="1"/>
            <a:r>
              <a:rPr lang="en-GB" sz="1800" dirty="0">
                <a:solidFill>
                  <a:srgbClr val="0070C0"/>
                </a:solidFill>
                <a:latin typeface="IBM Plex Mono Text" panose="020B0509050203000203" pitchFamily="49" charset="0"/>
              </a:rPr>
              <a:t>Total number of successful and failure mission outcomes; </a:t>
            </a:r>
          </a:p>
          <a:p>
            <a:pPr lvl="1"/>
            <a:r>
              <a:rPr lang="en-GB" sz="1800" dirty="0">
                <a:solidFill>
                  <a:srgbClr val="0070C0"/>
                </a:solidFill>
                <a:latin typeface="IBM Plex Mono Text" panose="020B0509050203000203" pitchFamily="49" charset="0"/>
              </a:rPr>
              <a:t>Names of the booster versions which have carried the maximum payload mass; </a:t>
            </a:r>
          </a:p>
          <a:p>
            <a:pPr lvl="1"/>
            <a:r>
              <a:rPr lang="en-GB" sz="1800" dirty="0">
                <a:solidFill>
                  <a:srgbClr val="0070C0"/>
                </a:solidFill>
                <a:latin typeface="IBM Plex Mono Text" panose="020B0509050203000203" pitchFamily="49" charset="0"/>
              </a:rPr>
              <a:t>Failed landing out comes in drone ship, their booster versions, and launch site names for in year 2015</a:t>
            </a:r>
          </a:p>
          <a:p>
            <a:pPr lvl="1"/>
            <a:r>
              <a:rPr lang="en-GB" sz="1800" dirty="0">
                <a:solidFill>
                  <a:srgbClr val="0070C0"/>
                </a:solidFill>
                <a:latin typeface="IBM Plex Mono Text" panose="020B0509050203000203" pitchFamily="49" charset="0"/>
              </a:rPr>
              <a:t>Rank of the count of landing outcomes (such as Failure (drone ship) or Success (ground pad)) between the date 2010-06-04 and 2017-03-20. </a:t>
            </a:r>
          </a:p>
          <a:p>
            <a:r>
              <a:rPr lang="en-GB" sz="1800" dirty="0">
                <a:solidFill>
                  <a:srgbClr val="0070C0"/>
                </a:solidFill>
                <a:latin typeface="IBM Plex Mono Text" panose="020B0509050203000203" pitchFamily="49" charset="0"/>
              </a:rPr>
              <a:t>Source code Reference:</a:t>
            </a:r>
          </a:p>
          <a:p>
            <a:pPr marL="457200" lvl="1" indent="0">
              <a:buNone/>
            </a:pPr>
            <a:r>
              <a:rPr lang="en-GB" sz="1400" dirty="0">
                <a:solidFill>
                  <a:srgbClr val="0070C0"/>
                </a:solidFill>
                <a:latin typeface="IBM Plex Mono Text" panose="020B0509050203000203" pitchFamily="49" charset="0"/>
                <a:hlinkClick r:id="rId3"/>
              </a:rPr>
              <a:t>https://github.com/maina-duseja/DS-Capstone/blob/main/jupyter-labs-eda-sql-coursera_sqllite.ipynb</a:t>
            </a:r>
            <a:endParaRPr lang="en-GB" sz="1400" dirty="0">
              <a:solidFill>
                <a:srgbClr val="0070C0"/>
              </a:solidFill>
              <a:latin typeface="IBM Plex Mono Text" panose="020B0509050203000203" pitchFamily="49"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1396721" y="538650"/>
            <a:ext cx="988889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pic>
        <p:nvPicPr>
          <p:cNvPr id="2" name="Graphic 1" descr="Research with solid fill">
            <a:extLst>
              <a:ext uri="{FF2B5EF4-FFF2-40B4-BE49-F238E27FC236}">
                <a16:creationId xmlns:a16="http://schemas.microsoft.com/office/drawing/2014/main" id="{813F6A7E-0151-2A5C-2E84-1B581ACBADFA}"/>
              </a:ext>
            </a:extLst>
          </p:cNvPr>
          <p:cNvPicPr>
            <a:picLocks noChangeAspect="1"/>
          </p:cNvPicPr>
          <p:nvPr/>
        </p:nvPicPr>
        <p:blipFill>
          <a:blip r:embed="rId4">
            <a:duotone>
              <a:schemeClr val="accent1">
                <a:shade val="45000"/>
                <a:satMod val="135000"/>
              </a:schemeClr>
              <a:prstClr val="white"/>
            </a:duotone>
            <a:extLst>
              <a:ext uri="{96DAC541-7B7A-43D3-8B79-37D633B846F1}">
                <asvg:svgBlip xmlns:asvg="http://schemas.microsoft.com/office/drawing/2016/SVG/main" r:embed="rId5"/>
              </a:ext>
            </a:extLst>
          </a:blip>
          <a:stretch>
            <a:fillRect/>
          </a:stretch>
        </p:blipFill>
        <p:spPr>
          <a:xfrm>
            <a:off x="770011" y="387873"/>
            <a:ext cx="914400" cy="914400"/>
          </a:xfrm>
          <a:prstGeom prst="rect">
            <a:avLst/>
          </a:prstGeom>
        </p:spPr>
      </p:pic>
    </p:spTree>
    <p:extLst>
      <p:ext uri="{BB962C8B-B14F-4D97-AF65-F5344CB8AC3E}">
        <p14:creationId xmlns:p14="http://schemas.microsoft.com/office/powerpoint/2010/main" val="15787263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r>
              <a:rPr lang="en-GB" sz="1600" dirty="0">
                <a:solidFill>
                  <a:srgbClr val="0070C0"/>
                </a:solidFill>
                <a:latin typeface="IBM Plex Mono Text" panose="020B0509050203000203" pitchFamily="49" charset="0"/>
              </a:rPr>
              <a:t>With EDA visualization we discovered some preliminary correlations between the launch sites and success rates. With folium we can perform more visual analytics on geospatial data such as launch sites and its proximities.</a:t>
            </a:r>
          </a:p>
          <a:p>
            <a:pPr>
              <a:lnSpc>
                <a:spcPct val="100000"/>
              </a:lnSpc>
              <a:spcBef>
                <a:spcPts val="1400"/>
              </a:spcBef>
            </a:pPr>
            <a:r>
              <a:rPr lang="en-US" sz="1600" dirty="0">
                <a:solidFill>
                  <a:srgbClr val="0070C0"/>
                </a:solidFill>
                <a:latin typeface="IBM Plex Mono Text" panose="020B0509050203000203" pitchFamily="49" charset="0"/>
              </a:rPr>
              <a:t>We marked all launch sites, and added map objects such as markers, circles, lines to mark the success or failure of launches for each site on the folium map to visualize those locations by pinning them on map.</a:t>
            </a:r>
          </a:p>
          <a:p>
            <a:pPr>
              <a:lnSpc>
                <a:spcPct val="100000"/>
              </a:lnSpc>
              <a:spcBef>
                <a:spcPts val="1400"/>
              </a:spcBef>
            </a:pPr>
            <a:r>
              <a:rPr lang="en-US" sz="1600" dirty="0">
                <a:solidFill>
                  <a:srgbClr val="0070C0"/>
                </a:solidFill>
                <a:latin typeface="IBM Plex Mono Text" panose="020B0509050203000203" pitchFamily="49" charset="0"/>
              </a:rPr>
              <a:t>We assigned the feature launch outcomes (failure or success) to class 0 and 1.i.e., 0 for failure, and 1 for success to enhance the launch outcome for each site.</a:t>
            </a:r>
          </a:p>
          <a:p>
            <a:pPr>
              <a:lnSpc>
                <a:spcPct val="100000"/>
              </a:lnSpc>
              <a:spcBef>
                <a:spcPts val="1400"/>
              </a:spcBef>
            </a:pPr>
            <a:r>
              <a:rPr lang="en-US" sz="1600" dirty="0">
                <a:solidFill>
                  <a:srgbClr val="0070C0"/>
                </a:solidFill>
                <a:latin typeface="IBM Plex Mono Text" panose="020B0509050203000203" pitchFamily="49" charset="0"/>
              </a:rPr>
              <a:t>Using the color-labeled marker clusters, we identified which launch sites have relatively high success rate. </a:t>
            </a:r>
          </a:p>
          <a:p>
            <a:pPr>
              <a:lnSpc>
                <a:spcPct val="100000"/>
              </a:lnSpc>
              <a:spcBef>
                <a:spcPts val="1400"/>
              </a:spcBef>
            </a:pPr>
            <a:r>
              <a:rPr lang="en-US" sz="1600" dirty="0">
                <a:solidFill>
                  <a:srgbClr val="0070C0"/>
                </a:solidFill>
                <a:latin typeface="IBM Plex Mono Text" panose="020B0509050203000203" pitchFamily="49" charset="0"/>
              </a:rPr>
              <a:t>We calculated the distances between a launch site to its proximities to see if we can easily find any railway, coastline or highway etc. . </a:t>
            </a:r>
            <a:r>
              <a:rPr lang="en-GB" sz="1600" dirty="0">
                <a:solidFill>
                  <a:srgbClr val="0070C0"/>
                </a:solidFill>
                <a:latin typeface="IBM Plex Mono Text" panose="020B0509050203000203" pitchFamily="49" charset="0"/>
              </a:rPr>
              <a:t> </a:t>
            </a:r>
          </a:p>
          <a:p>
            <a:r>
              <a:rPr lang="en-GB" sz="1600" dirty="0">
                <a:solidFill>
                  <a:srgbClr val="0070C0"/>
                </a:solidFill>
                <a:latin typeface="IBM Plex Mono Text" panose="020B0509050203000203" pitchFamily="49" charset="0"/>
              </a:rPr>
              <a:t>Source code Reference:</a:t>
            </a:r>
          </a:p>
          <a:p>
            <a:pPr marL="457200" lvl="1" indent="0">
              <a:buNone/>
            </a:pPr>
            <a:r>
              <a:rPr lang="en-GB" sz="1600" dirty="0">
                <a:solidFill>
                  <a:srgbClr val="0070C0"/>
                </a:solidFill>
                <a:latin typeface="IBM Plex Mono Text" panose="020B0509050203000203" pitchFamily="49" charset="0"/>
                <a:hlinkClick r:id="rId3"/>
              </a:rPr>
              <a:t>https://github.com/maina-duseja/DS-Capstone/blob/main/lab_jupyter_launch_site_location.jupyterlite.ipynb</a:t>
            </a:r>
            <a:endParaRPr lang="en-GB" sz="1600" dirty="0">
              <a:solidFill>
                <a:srgbClr val="0070C0"/>
              </a:solidFill>
              <a:latin typeface="IBM Plex Mono Text" panose="020B0509050203000203" pitchFamily="49" charset="0"/>
            </a:endParaRPr>
          </a:p>
          <a:p>
            <a:pPr marL="0" indent="0">
              <a:buNone/>
            </a:pPr>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1487155" y="538650"/>
            <a:ext cx="9798455"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pic>
        <p:nvPicPr>
          <p:cNvPr id="2" name="Graphic 1" descr="Research with solid fill">
            <a:extLst>
              <a:ext uri="{FF2B5EF4-FFF2-40B4-BE49-F238E27FC236}">
                <a16:creationId xmlns:a16="http://schemas.microsoft.com/office/drawing/2014/main" id="{F7322ED5-5975-F4BA-798A-33F9A227F98F}"/>
              </a:ext>
            </a:extLst>
          </p:cNvPr>
          <p:cNvPicPr>
            <a:picLocks noChangeAspect="1"/>
          </p:cNvPicPr>
          <p:nvPr/>
        </p:nvPicPr>
        <p:blipFill>
          <a:blip r:embed="rId4">
            <a:duotone>
              <a:schemeClr val="accent1">
                <a:shade val="45000"/>
                <a:satMod val="135000"/>
              </a:schemeClr>
              <a:prstClr val="white"/>
            </a:duotone>
            <a:extLst>
              <a:ext uri="{96DAC541-7B7A-43D3-8B79-37D633B846F1}">
                <asvg:svgBlip xmlns:asvg="http://schemas.microsoft.com/office/drawing/2016/SVG/main" r:embed="rId5"/>
              </a:ext>
            </a:extLst>
          </a:blip>
          <a:stretch>
            <a:fillRect/>
          </a:stretch>
        </p:blipFill>
        <p:spPr>
          <a:xfrm>
            <a:off x="770011" y="387873"/>
            <a:ext cx="914400" cy="914400"/>
          </a:xfrm>
          <a:prstGeom prst="rect">
            <a:avLst/>
          </a:prstGeom>
        </p:spPr>
      </p:pic>
    </p:spTree>
    <p:extLst>
      <p:ext uri="{BB962C8B-B14F-4D97-AF65-F5344CB8AC3E}">
        <p14:creationId xmlns:p14="http://schemas.microsoft.com/office/powerpoint/2010/main" val="1481143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1600" dirty="0">
                <a:solidFill>
                  <a:srgbClr val="0070C0"/>
                </a:solidFill>
                <a:latin typeface="IBM Plex Mono Text" panose="020B0509050203000203" pitchFamily="49" charset="0"/>
              </a:rPr>
              <a:t>We built an interactive dashboard with Plotly dash</a:t>
            </a:r>
          </a:p>
          <a:p>
            <a:pPr>
              <a:lnSpc>
                <a:spcPct val="100000"/>
              </a:lnSpc>
              <a:spcBef>
                <a:spcPts val="1400"/>
              </a:spcBef>
            </a:pPr>
            <a:r>
              <a:rPr lang="en-US" sz="1600" dirty="0">
                <a:solidFill>
                  <a:srgbClr val="0070C0"/>
                </a:solidFill>
                <a:latin typeface="IBM Plex Mono Text" panose="020B0509050203000203" pitchFamily="49" charset="0"/>
              </a:rPr>
              <a:t>We plotted pie charts showing the total launches by a certain sites</a:t>
            </a:r>
          </a:p>
          <a:p>
            <a:pPr>
              <a:lnSpc>
                <a:spcPct val="100000"/>
              </a:lnSpc>
              <a:spcBef>
                <a:spcPts val="1400"/>
              </a:spcBef>
            </a:pPr>
            <a:r>
              <a:rPr lang="en-US" sz="1600" dirty="0">
                <a:solidFill>
                  <a:srgbClr val="0070C0"/>
                </a:solidFill>
                <a:latin typeface="IBM Plex Mono Text" panose="020B0509050203000203" pitchFamily="49" charset="0"/>
              </a:rPr>
              <a:t>We plotted scatter graph showing the relationship with Outcome and Payload Mass (Kg) for the different booster version.</a:t>
            </a:r>
          </a:p>
          <a:p>
            <a:pPr>
              <a:lnSpc>
                <a:spcPct val="100000"/>
              </a:lnSpc>
              <a:spcBef>
                <a:spcPts val="1400"/>
              </a:spcBef>
            </a:pPr>
            <a:r>
              <a:rPr lang="en-US" sz="1600" dirty="0">
                <a:solidFill>
                  <a:srgbClr val="0070C0"/>
                </a:solidFill>
                <a:latin typeface="IBM Plex Mono Text" panose="020B0509050203000203" pitchFamily="49" charset="0"/>
              </a:rPr>
              <a:t>These are added to allow users to perform interactive visual analytics on </a:t>
            </a:r>
            <a:r>
              <a:rPr lang="en-US" sz="1600" dirty="0" err="1">
                <a:solidFill>
                  <a:srgbClr val="0070C0"/>
                </a:solidFill>
                <a:latin typeface="IBM Plex Mono Text" panose="020B0509050203000203" pitchFamily="49" charset="0"/>
              </a:rPr>
              <a:t>spaceX</a:t>
            </a:r>
            <a:r>
              <a:rPr lang="en-US" sz="1600" dirty="0">
                <a:solidFill>
                  <a:srgbClr val="0070C0"/>
                </a:solidFill>
                <a:latin typeface="IBM Plex Mono Text" panose="020B0509050203000203" pitchFamily="49" charset="0"/>
              </a:rPr>
              <a:t> launch data in real-time and to gain insights such as largest successful launches with highest success rates with F9 booster version.</a:t>
            </a:r>
          </a:p>
          <a:p>
            <a:r>
              <a:rPr lang="en-GB" sz="1600" dirty="0">
                <a:solidFill>
                  <a:srgbClr val="0070C0"/>
                </a:solidFill>
                <a:latin typeface="IBM Plex Mono Text" panose="020B0509050203000203" pitchFamily="49" charset="0"/>
              </a:rPr>
              <a:t>Source code Reference:</a:t>
            </a:r>
          </a:p>
          <a:p>
            <a:pPr marL="457200" lvl="1" indent="0">
              <a:buNone/>
            </a:pPr>
            <a:r>
              <a:rPr lang="en-GB" sz="1600" dirty="0">
                <a:solidFill>
                  <a:srgbClr val="0070C0"/>
                </a:solidFill>
                <a:latin typeface="IBM Plex Mono Text" panose="020B0509050203000203" pitchFamily="49" charset="0"/>
                <a:hlinkClick r:id="rId3"/>
              </a:rPr>
              <a:t>https://github.com/maina-duseja/DS-Capstone/blob/main/spacex_dash_app.py</a:t>
            </a:r>
            <a:endParaRPr lang="en-GB" sz="1600" dirty="0">
              <a:solidFill>
                <a:srgbClr val="0070C0"/>
              </a:solidFill>
              <a:latin typeface="IBM Plex Mono Text" panose="020B0509050203000203" pitchFamily="49" charset="0"/>
            </a:endParaRP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1467059" y="538650"/>
            <a:ext cx="9818552"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pic>
        <p:nvPicPr>
          <p:cNvPr id="2" name="Graphic 1" descr="Research with solid fill">
            <a:extLst>
              <a:ext uri="{FF2B5EF4-FFF2-40B4-BE49-F238E27FC236}">
                <a16:creationId xmlns:a16="http://schemas.microsoft.com/office/drawing/2014/main" id="{887EAB4E-0D77-907C-9264-9DA4C5EB0670}"/>
              </a:ext>
            </a:extLst>
          </p:cNvPr>
          <p:cNvPicPr>
            <a:picLocks noChangeAspect="1"/>
          </p:cNvPicPr>
          <p:nvPr/>
        </p:nvPicPr>
        <p:blipFill>
          <a:blip r:embed="rId4">
            <a:duotone>
              <a:schemeClr val="accent1">
                <a:shade val="45000"/>
                <a:satMod val="135000"/>
              </a:schemeClr>
              <a:prstClr val="white"/>
            </a:duotone>
            <a:extLst>
              <a:ext uri="{96DAC541-7B7A-43D3-8B79-37D633B846F1}">
                <asvg:svgBlip xmlns:asvg="http://schemas.microsoft.com/office/drawing/2016/SVG/main" r:embed="rId5"/>
              </a:ext>
            </a:extLst>
          </a:blip>
          <a:stretch>
            <a:fillRect/>
          </a:stretch>
        </p:blipFill>
        <p:spPr>
          <a:xfrm>
            <a:off x="770011" y="387873"/>
            <a:ext cx="914400" cy="914400"/>
          </a:xfrm>
          <a:prstGeom prst="rect">
            <a:avLst/>
          </a:prstGeom>
        </p:spPr>
      </p:pic>
    </p:spTree>
    <p:extLst>
      <p:ext uri="{BB962C8B-B14F-4D97-AF65-F5344CB8AC3E}">
        <p14:creationId xmlns:p14="http://schemas.microsoft.com/office/powerpoint/2010/main" val="3345327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6630250" cy="4351338"/>
          </a:xfrm>
          <a:prstGeom prst="rect">
            <a:avLst/>
          </a:prstGeom>
        </p:spPr>
        <p:txBody>
          <a:bodyPr>
            <a:normAutofit/>
          </a:bodyPr>
          <a:lstStyle/>
          <a:p>
            <a:pPr>
              <a:lnSpc>
                <a:spcPct val="100000"/>
              </a:lnSpc>
              <a:spcBef>
                <a:spcPts val="1400"/>
              </a:spcBef>
            </a:pPr>
            <a:r>
              <a:rPr lang="en-US" sz="1600" dirty="0">
                <a:solidFill>
                  <a:srgbClr val="0070C0"/>
                </a:solidFill>
                <a:latin typeface="IBM Plex Mono Text" panose="020B0509050203000203" pitchFamily="49" charset="0"/>
              </a:rPr>
              <a:t>We loaded the data using </a:t>
            </a:r>
            <a:r>
              <a:rPr lang="en-US" sz="1600" dirty="0" err="1">
                <a:solidFill>
                  <a:srgbClr val="0070C0"/>
                </a:solidFill>
                <a:latin typeface="IBM Plex Mono Text" panose="020B0509050203000203" pitchFamily="49" charset="0"/>
              </a:rPr>
              <a:t>numpy</a:t>
            </a:r>
            <a:r>
              <a:rPr lang="en-US" sz="1600" dirty="0">
                <a:solidFill>
                  <a:srgbClr val="0070C0"/>
                </a:solidFill>
                <a:latin typeface="IBM Plex Mono Text" panose="020B0509050203000203" pitchFamily="49" charset="0"/>
              </a:rPr>
              <a:t> and pandas, transformed the data, split our data into training and testing.</a:t>
            </a:r>
          </a:p>
          <a:p>
            <a:pPr>
              <a:lnSpc>
                <a:spcPct val="100000"/>
              </a:lnSpc>
              <a:spcBef>
                <a:spcPts val="1400"/>
              </a:spcBef>
            </a:pPr>
            <a:r>
              <a:rPr lang="en-US" sz="1600" dirty="0">
                <a:solidFill>
                  <a:srgbClr val="0070C0"/>
                </a:solidFill>
                <a:latin typeface="IBM Plex Mono Text" panose="020B0509050203000203" pitchFamily="49" charset="0"/>
              </a:rPr>
              <a:t>We built different machine learning models and tune different hyperparameters using </a:t>
            </a:r>
            <a:r>
              <a:rPr lang="en-US" sz="1600" dirty="0" err="1">
                <a:solidFill>
                  <a:srgbClr val="0070C0"/>
                </a:solidFill>
                <a:latin typeface="IBM Plex Mono Text" panose="020B0509050203000203" pitchFamily="49" charset="0"/>
              </a:rPr>
              <a:t>GridSearchCV</a:t>
            </a:r>
            <a:r>
              <a:rPr lang="en-US" sz="1600" dirty="0">
                <a:solidFill>
                  <a:srgbClr val="0070C0"/>
                </a:solidFill>
                <a:latin typeface="IBM Plex Mono Text" panose="020B0509050203000203" pitchFamily="49" charset="0"/>
              </a:rPr>
              <a:t>.</a:t>
            </a:r>
          </a:p>
          <a:p>
            <a:pPr>
              <a:lnSpc>
                <a:spcPct val="100000"/>
              </a:lnSpc>
              <a:spcBef>
                <a:spcPts val="1400"/>
              </a:spcBef>
            </a:pPr>
            <a:r>
              <a:rPr lang="en-US" sz="1600" dirty="0">
                <a:solidFill>
                  <a:srgbClr val="0070C0"/>
                </a:solidFill>
                <a:latin typeface="IBM Plex Mono Text" panose="020B0509050203000203" pitchFamily="49" charset="0"/>
              </a:rPr>
              <a:t>We used accuracy as the metric for our model, improved the model using feature engineering and algorithm tuning.</a:t>
            </a:r>
          </a:p>
          <a:p>
            <a:pPr>
              <a:lnSpc>
                <a:spcPct val="100000"/>
              </a:lnSpc>
              <a:spcBef>
                <a:spcPts val="1400"/>
              </a:spcBef>
            </a:pPr>
            <a:r>
              <a:rPr lang="en-US" sz="1600" dirty="0">
                <a:solidFill>
                  <a:srgbClr val="0070C0"/>
                </a:solidFill>
                <a:latin typeface="IBM Plex Mono Text" panose="020B0509050203000203" pitchFamily="49" charset="0"/>
              </a:rPr>
              <a:t>We found the best performing classification model.</a:t>
            </a:r>
          </a:p>
          <a:p>
            <a:r>
              <a:rPr lang="en-GB" sz="1600" dirty="0">
                <a:solidFill>
                  <a:srgbClr val="0070C0"/>
                </a:solidFill>
                <a:latin typeface="IBM Plex Mono Text" panose="020B0509050203000203" pitchFamily="49" charset="0"/>
              </a:rPr>
              <a:t>Source code Reference:</a:t>
            </a:r>
          </a:p>
          <a:p>
            <a:pPr marL="457200" lvl="1" indent="0">
              <a:buNone/>
            </a:pPr>
            <a:r>
              <a:rPr lang="en-GB" sz="1600" dirty="0">
                <a:solidFill>
                  <a:srgbClr val="0070C0"/>
                </a:solidFill>
                <a:latin typeface="IBM Plex Mono Text" panose="020B0509050203000203" pitchFamily="49" charset="0"/>
                <a:hlinkClick r:id="rId4"/>
              </a:rPr>
              <a:t>https://github.com/maina-duseja/DS-Capstone/blob/main/SpaceX_Machine_Learning_Prediction_Part_5.jupyterlite.ipynb</a:t>
            </a:r>
            <a:endParaRPr lang="en-US" sz="1600" dirty="0">
              <a:solidFill>
                <a:srgbClr val="0070C0"/>
              </a:solidFill>
              <a:latin typeface="IBM Plex Mono Text" panose="020B0509050203000203" pitchFamily="49" charset="0"/>
            </a:endParaRPr>
          </a:p>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1547445" y="538650"/>
            <a:ext cx="9738165"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pic>
        <p:nvPicPr>
          <p:cNvPr id="6" name="Picture 5">
            <a:extLst>
              <a:ext uri="{FF2B5EF4-FFF2-40B4-BE49-F238E27FC236}">
                <a16:creationId xmlns:a16="http://schemas.microsoft.com/office/drawing/2014/main" id="{BF8CE8D7-ECAD-9A11-D13F-D0A79E0E87FE}"/>
              </a:ext>
            </a:extLst>
          </p:cNvPr>
          <p:cNvPicPr>
            <a:picLocks noChangeAspect="1"/>
          </p:cNvPicPr>
          <p:nvPr/>
        </p:nvPicPr>
        <p:blipFill>
          <a:blip r:embed="rId5"/>
          <a:stretch>
            <a:fillRect/>
          </a:stretch>
        </p:blipFill>
        <p:spPr>
          <a:xfrm>
            <a:off x="9038673" y="1616989"/>
            <a:ext cx="2116282" cy="4351337"/>
          </a:xfrm>
          <a:prstGeom prst="rect">
            <a:avLst/>
          </a:prstGeom>
        </p:spPr>
      </p:pic>
      <p:pic>
        <p:nvPicPr>
          <p:cNvPr id="2" name="Graphic 1" descr="Research with solid fill">
            <a:extLst>
              <a:ext uri="{FF2B5EF4-FFF2-40B4-BE49-F238E27FC236}">
                <a16:creationId xmlns:a16="http://schemas.microsoft.com/office/drawing/2014/main" id="{0E15E682-7061-37D5-D189-A7F3E63E2A55}"/>
              </a:ext>
            </a:extLst>
          </p:cNvPr>
          <p:cNvPicPr>
            <a:picLocks noChangeAspect="1"/>
          </p:cNvPicPr>
          <p:nvPr/>
        </p:nvPicPr>
        <p:blipFill>
          <a:blip r:embed="rId6">
            <a:duotone>
              <a:schemeClr val="accent1">
                <a:shade val="45000"/>
                <a:satMod val="135000"/>
              </a:schemeClr>
              <a:prstClr val="white"/>
            </a:duotone>
            <a:extLst>
              <a:ext uri="{96DAC541-7B7A-43D3-8B79-37D633B846F1}">
                <asvg:svgBlip xmlns:asvg="http://schemas.microsoft.com/office/drawing/2016/SVG/main" r:embed="rId7"/>
              </a:ext>
            </a:extLst>
          </a:blip>
          <a:stretch>
            <a:fillRect/>
          </a:stretch>
        </p:blipFill>
        <p:spPr>
          <a:xfrm>
            <a:off x="770011" y="387873"/>
            <a:ext cx="914400" cy="914400"/>
          </a:xfrm>
          <a:prstGeom prst="rect">
            <a:avLst/>
          </a:prstGeom>
        </p:spPr>
      </p:pic>
    </p:spTree>
    <p:extLst>
      <p:ext uri="{BB962C8B-B14F-4D97-AF65-F5344CB8AC3E}">
        <p14:creationId xmlns:p14="http://schemas.microsoft.com/office/powerpoint/2010/main" val="18137112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414670" y="365125"/>
            <a:ext cx="10939128" cy="66623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dirty="0">
                <a:solidFill>
                  <a:srgbClr val="0B49CB"/>
                </a:solidFill>
                <a:latin typeface="Abadi"/>
              </a:rPr>
              <a:t>Results</a:t>
            </a:r>
          </a:p>
        </p:txBody>
      </p:sp>
      <p:pic>
        <p:nvPicPr>
          <p:cNvPr id="3" name="Picture 2" descr="Presentation with pie chart with solid fill">
            <a:extLst>
              <a:ext uri="{FF2B5EF4-FFF2-40B4-BE49-F238E27FC236}">
                <a16:creationId xmlns:a16="http://schemas.microsoft.com/office/drawing/2014/main" id="{FED91B20-3DAF-C471-38CC-FF8552AF5709}"/>
              </a:ext>
            </a:extLst>
          </p:cNvPr>
          <p:cNvPicPr>
            <a:picLocks noChangeAspect="1"/>
          </p:cNvPicPr>
          <p:nvPr/>
        </p:nvPicPr>
        <p:blipFill>
          <a:blip r:embed="rId3">
            <a:duotone>
              <a:schemeClr val="accent1">
                <a:shade val="45000"/>
                <a:satMod val="135000"/>
              </a:schemeClr>
              <a:prstClr val="white"/>
            </a:duotone>
            <a:extLst>
              <a:ext uri="{96DAC541-7B7A-43D3-8B79-37D633B846F1}">
                <asvg:svgBlip xmlns:asvg="http://schemas.microsoft.com/office/drawing/2016/SVG/main" r:embed="rId4"/>
              </a:ext>
            </a:extLst>
          </a:blip>
          <a:srcRect t="4613" b="4613"/>
          <a:stretch/>
        </p:blipFill>
        <p:spPr>
          <a:xfrm>
            <a:off x="457198" y="1934413"/>
            <a:ext cx="3228408" cy="2765176"/>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5075537C-CA84-1446-933C-8E9D027F9201}" type="slidenum">
              <a:rPr lang="en-US" sz="1200" smtClean="0">
                <a:solidFill>
                  <a:prstClr val="black">
                    <a:tint val="75000"/>
                  </a:prstClr>
                </a:solidFill>
                <a:latin typeface="Calibri" panose="020F0502020204030204"/>
              </a:rPr>
              <a:pPr>
                <a:spcAft>
                  <a:spcPts val="600"/>
                </a:spcAft>
                <a:defRPr/>
              </a:pPr>
              <a:t>18</a:t>
            </a:fld>
            <a:endParaRPr lang="en-US" sz="1200">
              <a:solidFill>
                <a:prstClr val="black">
                  <a:tint val="75000"/>
                </a:prstClr>
              </a:solidFill>
              <a:latin typeface="Calibri" panose="020F0502020204030204"/>
            </a:endParaRPr>
          </a:p>
        </p:txBody>
      </p:sp>
      <p:sp>
        <p:nvSpPr>
          <p:cNvPr id="6" name="TextBox 5">
            <a:extLst>
              <a:ext uri="{FF2B5EF4-FFF2-40B4-BE49-F238E27FC236}">
                <a16:creationId xmlns:a16="http://schemas.microsoft.com/office/drawing/2014/main" id="{7FD41DDF-0B01-D196-BBBB-E4942882CA10}"/>
              </a:ext>
            </a:extLst>
          </p:cNvPr>
          <p:cNvSpPr txBox="1"/>
          <p:nvPr/>
        </p:nvSpPr>
        <p:spPr>
          <a:xfrm>
            <a:off x="4142805" y="935663"/>
            <a:ext cx="7818823" cy="5293757"/>
          </a:xfrm>
          <a:prstGeom prst="rect">
            <a:avLst/>
          </a:prstGeom>
          <a:noFill/>
        </p:spPr>
        <p:txBody>
          <a:bodyPr wrap="square" rtlCol="0">
            <a:spAutoFit/>
          </a:bodyPr>
          <a:lstStyle/>
          <a:p>
            <a:r>
              <a:rPr lang="en-US" sz="1600" b="1" dirty="0">
                <a:solidFill>
                  <a:srgbClr val="0070C0"/>
                </a:solidFill>
                <a:latin typeface="IBM Plex Mono Text" panose="020B0509050203000203" pitchFamily="49" charset="0"/>
              </a:rPr>
              <a:t>Exploratory data analysis results</a:t>
            </a:r>
          </a:p>
          <a:p>
            <a:endParaRPr lang="en-US" sz="1600" b="1" dirty="0">
              <a:solidFill>
                <a:srgbClr val="0070C0"/>
              </a:solidFill>
              <a:latin typeface="IBM Plex Mono Text" panose="020B0509050203000203" pitchFamily="49" charset="0"/>
            </a:endParaRPr>
          </a:p>
          <a:p>
            <a:pPr marL="285750" indent="-285750">
              <a:buFont typeface="Arial" panose="020B0604020202020204" pitchFamily="34" charset="0"/>
              <a:buChar char="•"/>
            </a:pPr>
            <a:r>
              <a:rPr lang="en-US" sz="1600" b="1" dirty="0">
                <a:solidFill>
                  <a:srgbClr val="0070C0"/>
                </a:solidFill>
                <a:latin typeface="IBM Plex Mono Text" panose="020B0509050203000203" pitchFamily="49" charset="0"/>
              </a:rPr>
              <a:t>CCAFS LC-40</a:t>
            </a:r>
            <a:r>
              <a:rPr lang="en-US" sz="1600" dirty="0">
                <a:solidFill>
                  <a:srgbClr val="0070C0"/>
                </a:solidFill>
                <a:latin typeface="IBM Plex Mono Text" panose="020B0509050203000203" pitchFamily="49" charset="0"/>
              </a:rPr>
              <a:t>, </a:t>
            </a:r>
            <a:r>
              <a:rPr lang="en-US" sz="1600" b="1" dirty="0">
                <a:solidFill>
                  <a:srgbClr val="0070C0"/>
                </a:solidFill>
                <a:latin typeface="IBM Plex Mono Text" panose="020B0509050203000203" pitchFamily="49" charset="0"/>
              </a:rPr>
              <a:t>VAFB SLC-4E</a:t>
            </a:r>
            <a:r>
              <a:rPr lang="en-US" sz="1600" dirty="0">
                <a:solidFill>
                  <a:srgbClr val="0070C0"/>
                </a:solidFill>
                <a:latin typeface="IBM Plex Mono Text" panose="020B0509050203000203" pitchFamily="49" charset="0"/>
              </a:rPr>
              <a:t>, </a:t>
            </a:r>
            <a:r>
              <a:rPr lang="en-US" sz="1600" b="1" dirty="0">
                <a:solidFill>
                  <a:srgbClr val="0070C0"/>
                </a:solidFill>
                <a:latin typeface="IBM Plex Mono Text" panose="020B0509050203000203" pitchFamily="49" charset="0"/>
              </a:rPr>
              <a:t>KSC LC-39A</a:t>
            </a:r>
            <a:r>
              <a:rPr lang="en-US" sz="1600" dirty="0">
                <a:solidFill>
                  <a:srgbClr val="0070C0"/>
                </a:solidFill>
                <a:latin typeface="IBM Plex Mono Text" panose="020B0509050203000203" pitchFamily="49" charset="0"/>
              </a:rPr>
              <a:t> and </a:t>
            </a:r>
            <a:r>
              <a:rPr lang="en-US" sz="1600" b="1" dirty="0">
                <a:solidFill>
                  <a:srgbClr val="0070C0"/>
                </a:solidFill>
                <a:latin typeface="IBM Plex Mono Text" panose="020B0509050203000203" pitchFamily="49" charset="0"/>
              </a:rPr>
              <a:t>CCAFS SLC-40</a:t>
            </a:r>
            <a:r>
              <a:rPr lang="en-US" sz="1600" dirty="0">
                <a:solidFill>
                  <a:srgbClr val="0070C0"/>
                </a:solidFill>
                <a:latin typeface="IBM Plex Mono Text" panose="020B0509050203000203" pitchFamily="49" charset="0"/>
              </a:rPr>
              <a:t> are launch sites in space mission.</a:t>
            </a:r>
          </a:p>
          <a:p>
            <a:pPr marL="285750" indent="-285750">
              <a:buFont typeface="Arial" panose="020B0604020202020204" pitchFamily="34" charset="0"/>
              <a:buChar char="•"/>
            </a:pPr>
            <a:r>
              <a:rPr lang="en-US" sz="1600" dirty="0">
                <a:solidFill>
                  <a:srgbClr val="0070C0"/>
                </a:solidFill>
                <a:latin typeface="IBM Plex Mono Text" panose="020B0509050203000203" pitchFamily="49" charset="0"/>
              </a:rPr>
              <a:t>Total payload mass carried by boosters launched by Nasa(CRS) is </a:t>
            </a:r>
            <a:r>
              <a:rPr lang="en-US" sz="1600" b="1" dirty="0">
                <a:solidFill>
                  <a:srgbClr val="0070C0"/>
                </a:solidFill>
                <a:latin typeface="IBM Plex Mono Text" panose="020B0509050203000203" pitchFamily="49" charset="0"/>
              </a:rPr>
              <a:t>45596 KG</a:t>
            </a:r>
            <a:r>
              <a:rPr lang="en-US" sz="1600" dirty="0">
                <a:solidFill>
                  <a:srgbClr val="0070C0"/>
                </a:solidFill>
                <a:latin typeface="IBM Plex Mono Text" panose="020B0509050203000203" pitchFamily="49" charset="0"/>
              </a:rPr>
              <a:t>.</a:t>
            </a:r>
          </a:p>
          <a:p>
            <a:pPr marL="285750" indent="-285750">
              <a:buFont typeface="Arial" panose="020B0604020202020204" pitchFamily="34" charset="0"/>
              <a:buChar char="•"/>
            </a:pPr>
            <a:r>
              <a:rPr lang="en-US" sz="1600" dirty="0">
                <a:solidFill>
                  <a:srgbClr val="0070C0"/>
                </a:solidFill>
                <a:latin typeface="IBM Plex Mono Text" panose="020B0509050203000203" pitchFamily="49" charset="0"/>
              </a:rPr>
              <a:t>Avg. payload mass carried by booster version </a:t>
            </a:r>
            <a:r>
              <a:rPr lang="en-US" sz="1600" b="1" dirty="0">
                <a:solidFill>
                  <a:srgbClr val="0070C0"/>
                </a:solidFill>
                <a:latin typeface="IBM Plex Mono Text" panose="020B0509050203000203" pitchFamily="49" charset="0"/>
              </a:rPr>
              <a:t>F9 v1.1</a:t>
            </a:r>
            <a:r>
              <a:rPr lang="en-US" sz="1600" dirty="0">
                <a:solidFill>
                  <a:srgbClr val="0070C0"/>
                </a:solidFill>
                <a:latin typeface="IBM Plex Mono Text" panose="020B0509050203000203" pitchFamily="49" charset="0"/>
              </a:rPr>
              <a:t> is </a:t>
            </a:r>
            <a:r>
              <a:rPr lang="en-US" sz="1600" b="1" dirty="0">
                <a:solidFill>
                  <a:srgbClr val="0070C0"/>
                </a:solidFill>
                <a:latin typeface="IBM Plex Mono Text" panose="020B0509050203000203" pitchFamily="49" charset="0"/>
              </a:rPr>
              <a:t>~ 2534 KG</a:t>
            </a:r>
            <a:r>
              <a:rPr lang="en-US" sz="1600" dirty="0">
                <a:solidFill>
                  <a:srgbClr val="0070C0"/>
                </a:solidFill>
                <a:latin typeface="IBM Plex Mono Text" panose="020B0509050203000203" pitchFamily="49" charset="0"/>
              </a:rPr>
              <a:t>. </a:t>
            </a:r>
          </a:p>
          <a:p>
            <a:pPr marL="285750" indent="-285750">
              <a:buFont typeface="Arial" panose="020B0604020202020204" pitchFamily="34" charset="0"/>
              <a:buChar char="•"/>
            </a:pPr>
            <a:r>
              <a:rPr lang="en-US" sz="1600" dirty="0">
                <a:solidFill>
                  <a:srgbClr val="0070C0"/>
                </a:solidFill>
                <a:latin typeface="IBM Plex Mono Text" panose="020B0509050203000203" pitchFamily="49" charset="0"/>
              </a:rPr>
              <a:t>The first successful landing outcome in group pad was achieved on </a:t>
            </a:r>
            <a:r>
              <a:rPr lang="en-US" sz="1600" b="1" dirty="0">
                <a:solidFill>
                  <a:srgbClr val="0070C0"/>
                </a:solidFill>
                <a:latin typeface="IBM Plex Mono Text" panose="020B0509050203000203" pitchFamily="49" charset="0"/>
              </a:rPr>
              <a:t>22nd December 2015</a:t>
            </a:r>
            <a:r>
              <a:rPr lang="en-US" sz="1600" dirty="0">
                <a:solidFill>
                  <a:srgbClr val="0070C0"/>
                </a:solidFill>
                <a:latin typeface="IBM Plex Mono Text" panose="020B0509050203000203" pitchFamily="49" charset="0"/>
              </a:rPr>
              <a:t>.</a:t>
            </a:r>
          </a:p>
          <a:p>
            <a:pPr marL="285750" indent="-285750">
              <a:buFont typeface="Arial" panose="020B0604020202020204" pitchFamily="34" charset="0"/>
              <a:buChar char="•"/>
            </a:pPr>
            <a:r>
              <a:rPr lang="en-US" sz="1600" dirty="0">
                <a:solidFill>
                  <a:srgbClr val="0070C0"/>
                </a:solidFill>
                <a:latin typeface="IBM Plex Mono Text" panose="020B0509050203000203" pitchFamily="49" charset="0"/>
              </a:rPr>
              <a:t>Total number of successful outcome is 100 and failure outcome is 1</a:t>
            </a:r>
          </a:p>
          <a:p>
            <a:pPr marL="285750" indent="-285750">
              <a:buFont typeface="Arial" panose="020B0604020202020204" pitchFamily="34" charset="0"/>
              <a:buChar char="•"/>
            </a:pPr>
            <a:r>
              <a:rPr lang="en-US" sz="1600" dirty="0">
                <a:solidFill>
                  <a:srgbClr val="0070C0"/>
                </a:solidFill>
                <a:latin typeface="IBM Plex Mono Text" panose="020B0509050203000203" pitchFamily="49" charset="0"/>
              </a:rPr>
              <a:t>As the flight number increases, the first stage is likely to land successfully.</a:t>
            </a:r>
          </a:p>
          <a:p>
            <a:pPr marL="285750" indent="-285750">
              <a:buFont typeface="Arial" panose="020B0604020202020204" pitchFamily="34" charset="0"/>
              <a:buChar char="•"/>
            </a:pPr>
            <a:r>
              <a:rPr lang="en-US" sz="1600" dirty="0">
                <a:solidFill>
                  <a:srgbClr val="0070C0"/>
                </a:solidFill>
                <a:latin typeface="IBM Plex Mono Text" panose="020B0509050203000203" pitchFamily="49" charset="0"/>
              </a:rPr>
              <a:t>The more massive the payload, the less likely the first stage will return.</a:t>
            </a:r>
          </a:p>
          <a:p>
            <a:pPr marL="285750" indent="-285750">
              <a:buFont typeface="Arial" panose="020B0604020202020204" pitchFamily="34" charset="0"/>
              <a:buChar char="•"/>
            </a:pPr>
            <a:r>
              <a:rPr lang="en-US" sz="1600" b="1" dirty="0">
                <a:solidFill>
                  <a:srgbClr val="0070C0"/>
                </a:solidFill>
                <a:latin typeface="IBM Plex Mono Text" panose="020B0509050203000203" pitchFamily="49" charset="0"/>
              </a:rPr>
              <a:t>CCAFS LC-40</a:t>
            </a:r>
            <a:r>
              <a:rPr lang="en-US" sz="1600" dirty="0">
                <a:solidFill>
                  <a:srgbClr val="0070C0"/>
                </a:solidFill>
                <a:latin typeface="IBM Plex Mono Text" panose="020B0509050203000203" pitchFamily="49" charset="0"/>
              </a:rPr>
              <a:t>, has a success rate of </a:t>
            </a:r>
            <a:r>
              <a:rPr lang="en-US" sz="1600" b="1" dirty="0">
                <a:solidFill>
                  <a:srgbClr val="0070C0"/>
                </a:solidFill>
                <a:latin typeface="IBM Plex Mono Text" panose="020B0509050203000203" pitchFamily="49" charset="0"/>
              </a:rPr>
              <a:t>60%</a:t>
            </a:r>
            <a:r>
              <a:rPr lang="en-US" sz="1600" dirty="0">
                <a:solidFill>
                  <a:srgbClr val="0070C0"/>
                </a:solidFill>
                <a:latin typeface="IBM Plex Mono Text" panose="020B0509050203000203" pitchFamily="49" charset="0"/>
              </a:rPr>
              <a:t>, while </a:t>
            </a:r>
            <a:r>
              <a:rPr lang="en-US" sz="1600" b="1" dirty="0">
                <a:solidFill>
                  <a:srgbClr val="0070C0"/>
                </a:solidFill>
                <a:latin typeface="IBM Plex Mono Text" panose="020B0509050203000203" pitchFamily="49" charset="0"/>
              </a:rPr>
              <a:t>KSC LC-39A</a:t>
            </a:r>
            <a:r>
              <a:rPr lang="en-US" sz="1600" dirty="0">
                <a:solidFill>
                  <a:srgbClr val="0070C0"/>
                </a:solidFill>
                <a:latin typeface="IBM Plex Mono Text" panose="020B0509050203000203" pitchFamily="49" charset="0"/>
              </a:rPr>
              <a:t> and </a:t>
            </a:r>
            <a:r>
              <a:rPr lang="en-US" sz="1600" b="1" dirty="0">
                <a:solidFill>
                  <a:srgbClr val="0070C0"/>
                </a:solidFill>
                <a:latin typeface="IBM Plex Mono Text" panose="020B0509050203000203" pitchFamily="49" charset="0"/>
              </a:rPr>
              <a:t>VAFB SLC 4E</a:t>
            </a:r>
            <a:r>
              <a:rPr lang="en-US" sz="1600" dirty="0">
                <a:solidFill>
                  <a:srgbClr val="0070C0"/>
                </a:solidFill>
                <a:latin typeface="IBM Plex Mono Text" panose="020B0509050203000203" pitchFamily="49" charset="0"/>
              </a:rPr>
              <a:t> has a success rate of </a:t>
            </a:r>
            <a:r>
              <a:rPr lang="en-US" sz="1600" b="1" dirty="0">
                <a:solidFill>
                  <a:srgbClr val="0070C0"/>
                </a:solidFill>
                <a:latin typeface="IBM Plex Mono Text" panose="020B0509050203000203" pitchFamily="49" charset="0"/>
              </a:rPr>
              <a:t>77%</a:t>
            </a:r>
            <a:r>
              <a:rPr lang="en-US" sz="1600" dirty="0">
                <a:solidFill>
                  <a:srgbClr val="0070C0"/>
                </a:solidFill>
                <a:latin typeface="IBM Plex Mono Text" panose="020B0509050203000203" pitchFamily="49" charset="0"/>
              </a:rPr>
              <a:t>.</a:t>
            </a:r>
          </a:p>
          <a:p>
            <a:pPr marL="285750" indent="-285750">
              <a:buFont typeface="Arial" panose="020B0604020202020204" pitchFamily="34" charset="0"/>
              <a:buChar char="•"/>
            </a:pPr>
            <a:r>
              <a:rPr lang="en-US" sz="1600" b="1" dirty="0">
                <a:solidFill>
                  <a:srgbClr val="0070C0"/>
                </a:solidFill>
                <a:latin typeface="IBM Plex Mono Text" panose="020B0509050203000203" pitchFamily="49" charset="0"/>
              </a:rPr>
              <a:t>VAFB-SLC </a:t>
            </a:r>
            <a:r>
              <a:rPr lang="en-US" sz="1600" dirty="0">
                <a:solidFill>
                  <a:srgbClr val="0070C0"/>
                </a:solidFill>
                <a:latin typeface="IBM Plex Mono Text" panose="020B0509050203000203" pitchFamily="49" charset="0"/>
              </a:rPr>
              <a:t> launch site there are no  rockets  launched for  heavy payload mass(greater than 10000)</a:t>
            </a:r>
          </a:p>
          <a:p>
            <a:pPr marL="285750" indent="-285750">
              <a:buFont typeface="Arial" panose="020B0604020202020204" pitchFamily="34" charset="0"/>
              <a:buChar char="•"/>
            </a:pPr>
            <a:r>
              <a:rPr lang="en-US" sz="1600" dirty="0">
                <a:solidFill>
                  <a:srgbClr val="0070C0"/>
                </a:solidFill>
                <a:latin typeface="IBM Plex Mono Text" panose="020B0509050203000203" pitchFamily="49" charset="0"/>
              </a:rPr>
              <a:t>With heavy payloads the successful landing or positive landing rate are more for </a:t>
            </a:r>
            <a:r>
              <a:rPr lang="en-US" sz="1600" b="1" dirty="0">
                <a:solidFill>
                  <a:srgbClr val="0070C0"/>
                </a:solidFill>
                <a:latin typeface="IBM Plex Mono Text" panose="020B0509050203000203" pitchFamily="49" charset="0"/>
              </a:rPr>
              <a:t>Polar</a:t>
            </a:r>
            <a:r>
              <a:rPr lang="en-US" sz="1600" dirty="0">
                <a:solidFill>
                  <a:srgbClr val="0070C0"/>
                </a:solidFill>
                <a:latin typeface="IBM Plex Mono Text" panose="020B0509050203000203" pitchFamily="49" charset="0"/>
              </a:rPr>
              <a:t>, </a:t>
            </a:r>
            <a:r>
              <a:rPr lang="en-US" sz="1600" b="1" dirty="0">
                <a:solidFill>
                  <a:srgbClr val="0070C0"/>
                </a:solidFill>
                <a:latin typeface="IBM Plex Mono Text" panose="020B0509050203000203" pitchFamily="49" charset="0"/>
              </a:rPr>
              <a:t>LEO</a:t>
            </a:r>
            <a:r>
              <a:rPr lang="en-US" sz="1600" dirty="0">
                <a:solidFill>
                  <a:srgbClr val="0070C0"/>
                </a:solidFill>
                <a:latin typeface="IBM Plex Mono Text" panose="020B0509050203000203" pitchFamily="49" charset="0"/>
              </a:rPr>
              <a:t> and </a:t>
            </a:r>
            <a:r>
              <a:rPr lang="en-US" sz="1600" b="1" dirty="0">
                <a:solidFill>
                  <a:srgbClr val="0070C0"/>
                </a:solidFill>
                <a:latin typeface="IBM Plex Mono Text" panose="020B0509050203000203" pitchFamily="49" charset="0"/>
              </a:rPr>
              <a:t>ISS</a:t>
            </a:r>
            <a:r>
              <a:rPr lang="en-US" sz="1600" dirty="0">
                <a:solidFill>
                  <a:srgbClr val="0070C0"/>
                </a:solidFill>
                <a:latin typeface="IBM Plex Mono Text" panose="020B0509050203000203" pitchFamily="49" charset="0"/>
              </a:rPr>
              <a:t>.</a:t>
            </a:r>
          </a:p>
          <a:p>
            <a:pPr marL="285750" indent="-285750">
              <a:buFont typeface="Arial" panose="020B0604020202020204" pitchFamily="34" charset="0"/>
              <a:buChar char="•"/>
            </a:pPr>
            <a:r>
              <a:rPr lang="en-US" sz="1600" dirty="0">
                <a:solidFill>
                  <a:srgbClr val="0070C0"/>
                </a:solidFill>
                <a:latin typeface="IBM Plex Mono Text" panose="020B0509050203000203" pitchFamily="49" charset="0"/>
              </a:rPr>
              <a:t>Success rate since 2013 kept increasing till 2020.</a:t>
            </a:r>
          </a:p>
          <a:p>
            <a:pPr marL="285750" indent="-285750">
              <a:buFont typeface="Arial" panose="020B0604020202020204" pitchFamily="34" charset="0"/>
              <a:buChar char="•"/>
            </a:pPr>
            <a:endParaRPr lang="en-US" sz="1600" dirty="0">
              <a:solidFill>
                <a:srgbClr val="0070C0"/>
              </a:solidFill>
              <a:latin typeface="IBM Plex Mono Text" panose="020B0509050203000203" pitchFamily="49" charset="0"/>
            </a:endParaRPr>
          </a:p>
          <a:p>
            <a:pPr marL="285750" indent="-285750">
              <a:buFont typeface="Arial" panose="020B0604020202020204" pitchFamily="34" charset="0"/>
              <a:buChar char="•"/>
            </a:pPr>
            <a:endParaRPr lang="en-US" sz="1600" dirty="0">
              <a:solidFill>
                <a:srgbClr val="0070C0"/>
              </a:solidFill>
              <a:latin typeface="IBM Plex Mono Text" panose="020B0509050203000203" pitchFamily="49" charset="0"/>
            </a:endParaRPr>
          </a:p>
          <a:p>
            <a:endParaRPr lang="en-US" dirty="0"/>
          </a:p>
        </p:txBody>
      </p:sp>
    </p:spTree>
    <p:extLst>
      <p:ext uri="{BB962C8B-B14F-4D97-AF65-F5344CB8AC3E}">
        <p14:creationId xmlns:p14="http://schemas.microsoft.com/office/powerpoint/2010/main" val="3210089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30F9542-6794-4F57-BB45-868D94AD06B0}"/>
              </a:ext>
            </a:extLst>
          </p:cNvPr>
          <p:cNvSpPr txBox="1">
            <a:spLocks/>
          </p:cNvSpPr>
          <p:nvPr/>
        </p:nvSpPr>
        <p:spPr>
          <a:xfrm>
            <a:off x="414670" y="365125"/>
            <a:ext cx="10939128" cy="66623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dirty="0">
                <a:solidFill>
                  <a:srgbClr val="0B49CB"/>
                </a:solidFill>
                <a:latin typeface="Abadi"/>
              </a:rPr>
              <a:t>Results</a:t>
            </a:r>
          </a:p>
        </p:txBody>
      </p:sp>
      <p:pic>
        <p:nvPicPr>
          <p:cNvPr id="3" name="Picture 2" descr="Presentation with pie chart with solid fill">
            <a:extLst>
              <a:ext uri="{FF2B5EF4-FFF2-40B4-BE49-F238E27FC236}">
                <a16:creationId xmlns:a16="http://schemas.microsoft.com/office/drawing/2014/main" id="{FED91B20-3DAF-C471-38CC-FF8552AF5709}"/>
              </a:ext>
            </a:extLst>
          </p:cNvPr>
          <p:cNvPicPr>
            <a:picLocks noChangeAspect="1"/>
          </p:cNvPicPr>
          <p:nvPr/>
        </p:nvPicPr>
        <p:blipFill>
          <a:blip r:embed="rId3">
            <a:duotone>
              <a:schemeClr val="accent1">
                <a:shade val="45000"/>
                <a:satMod val="135000"/>
              </a:schemeClr>
              <a:prstClr val="white"/>
            </a:duotone>
            <a:extLst>
              <a:ext uri="{96DAC541-7B7A-43D3-8B79-37D633B846F1}">
                <asvg:svgBlip xmlns:asvg="http://schemas.microsoft.com/office/drawing/2016/SVG/main" r:embed="rId4"/>
              </a:ext>
            </a:extLst>
          </a:blip>
          <a:srcRect t="4613" b="4613"/>
          <a:stretch/>
        </p:blipFill>
        <p:spPr>
          <a:xfrm>
            <a:off x="457198" y="1934413"/>
            <a:ext cx="3228408" cy="2765176"/>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5075537C-CA84-1446-933C-8E9D027F9201}" type="slidenum">
              <a:rPr lang="en-US" sz="1200" smtClean="0">
                <a:solidFill>
                  <a:prstClr val="black">
                    <a:tint val="75000"/>
                  </a:prstClr>
                </a:solidFill>
                <a:latin typeface="Calibri" panose="020F0502020204030204"/>
              </a:rPr>
              <a:pPr>
                <a:spcAft>
                  <a:spcPts val="600"/>
                </a:spcAft>
                <a:defRPr/>
              </a:pPr>
              <a:t>19</a:t>
            </a:fld>
            <a:endParaRPr lang="en-US" sz="1200">
              <a:solidFill>
                <a:prstClr val="black">
                  <a:tint val="75000"/>
                </a:prstClr>
              </a:solidFill>
              <a:latin typeface="Calibri" panose="020F0502020204030204"/>
            </a:endParaRPr>
          </a:p>
        </p:txBody>
      </p:sp>
      <p:sp>
        <p:nvSpPr>
          <p:cNvPr id="6" name="TextBox 5">
            <a:extLst>
              <a:ext uri="{FF2B5EF4-FFF2-40B4-BE49-F238E27FC236}">
                <a16:creationId xmlns:a16="http://schemas.microsoft.com/office/drawing/2014/main" id="{7FD41DDF-0B01-D196-BBBB-E4942882CA10}"/>
              </a:ext>
            </a:extLst>
          </p:cNvPr>
          <p:cNvSpPr txBox="1"/>
          <p:nvPr/>
        </p:nvSpPr>
        <p:spPr>
          <a:xfrm>
            <a:off x="4142805" y="967565"/>
            <a:ext cx="7818823" cy="4308872"/>
          </a:xfrm>
          <a:prstGeom prst="rect">
            <a:avLst/>
          </a:prstGeom>
          <a:noFill/>
        </p:spPr>
        <p:txBody>
          <a:bodyPr wrap="square" rtlCol="0">
            <a:spAutoFit/>
          </a:bodyPr>
          <a:lstStyle/>
          <a:p>
            <a:r>
              <a:rPr lang="en-US" sz="1600" b="1" dirty="0">
                <a:solidFill>
                  <a:srgbClr val="0070C0"/>
                </a:solidFill>
                <a:latin typeface="IBM Plex Mono Text" panose="020B0509050203000203" pitchFamily="49" charset="0"/>
              </a:rPr>
              <a:t>Interactive analytics demo in screenshots</a:t>
            </a:r>
          </a:p>
          <a:p>
            <a:endParaRPr lang="en-US" sz="1600" b="1" dirty="0">
              <a:solidFill>
                <a:srgbClr val="0070C0"/>
              </a:solidFill>
              <a:latin typeface="IBM Plex Mono Text" panose="020B0509050203000203" pitchFamily="49" charset="0"/>
            </a:endParaRPr>
          </a:p>
          <a:p>
            <a:pPr marL="285750" indent="-285750">
              <a:buFont typeface="Arial" panose="020B0604020202020204" pitchFamily="34" charset="0"/>
              <a:buChar char="•"/>
            </a:pPr>
            <a:r>
              <a:rPr lang="en-US" sz="1600" dirty="0">
                <a:solidFill>
                  <a:srgbClr val="0070C0"/>
                </a:solidFill>
                <a:latin typeface="IBM Plex Mono Text" panose="020B0509050203000203" pitchFamily="49" charset="0"/>
              </a:rPr>
              <a:t>Launch sites are in close proximity to equator to minimize fuel consumption by using Earth eastward spin to help spaceships get into orbit.</a:t>
            </a:r>
          </a:p>
          <a:p>
            <a:pPr marL="285750" indent="-285750">
              <a:buFont typeface="Arial" panose="020B0604020202020204" pitchFamily="34" charset="0"/>
              <a:buChar char="•"/>
            </a:pPr>
            <a:r>
              <a:rPr lang="en-US" sz="1600" dirty="0">
                <a:solidFill>
                  <a:srgbClr val="0070C0"/>
                </a:solidFill>
                <a:latin typeface="IBM Plex Mono Text" panose="020B0509050203000203" pitchFamily="49" charset="0"/>
              </a:rPr>
              <a:t>Launch sites are in close proximity to coastline so they can fly over the ocean during launch, for at least two safety reasons:</a:t>
            </a:r>
          </a:p>
          <a:p>
            <a:pPr marL="1257300" lvl="2" indent="-342900">
              <a:buFont typeface="+mj-lt"/>
              <a:buAutoNum type="arabicPeriod"/>
            </a:pPr>
            <a:r>
              <a:rPr lang="en-US" sz="1600" dirty="0">
                <a:solidFill>
                  <a:srgbClr val="0070C0"/>
                </a:solidFill>
                <a:latin typeface="IBM Plex Mono Text" panose="020B0509050203000203" pitchFamily="49" charset="0"/>
              </a:rPr>
              <a:t>Crew has option to abort launch and attempt water landing </a:t>
            </a:r>
          </a:p>
          <a:p>
            <a:pPr marL="1257300" lvl="2" indent="-342900">
              <a:buFont typeface="+mj-lt"/>
              <a:buAutoNum type="arabicPeriod"/>
            </a:pPr>
            <a:r>
              <a:rPr lang="en-US" sz="1600" dirty="0">
                <a:solidFill>
                  <a:srgbClr val="0070C0"/>
                </a:solidFill>
                <a:latin typeface="IBM Plex Mono Text" panose="020B0509050203000203" pitchFamily="49" charset="0"/>
              </a:rPr>
              <a:t>Minimize people and property at risk from falling debris.</a:t>
            </a:r>
          </a:p>
          <a:p>
            <a:pPr marL="285750" indent="-285750">
              <a:buFont typeface="Arial" panose="020B0604020202020204" pitchFamily="34" charset="0"/>
              <a:buChar char="•"/>
            </a:pPr>
            <a:r>
              <a:rPr lang="en-US" sz="1600" dirty="0">
                <a:solidFill>
                  <a:srgbClr val="0070C0"/>
                </a:solidFill>
                <a:latin typeface="IBM Plex Mono Text" panose="020B0509050203000203" pitchFamily="49" charset="0"/>
              </a:rPr>
              <a:t>Launch sites are in close proximity to highways, which allows for easily transport required for people and property.</a:t>
            </a:r>
          </a:p>
          <a:p>
            <a:pPr marL="285750" indent="-285750">
              <a:buFont typeface="Arial" panose="020B0604020202020204" pitchFamily="34" charset="0"/>
              <a:buChar char="•"/>
            </a:pPr>
            <a:r>
              <a:rPr lang="en-US" sz="1600" dirty="0">
                <a:solidFill>
                  <a:srgbClr val="0070C0"/>
                </a:solidFill>
                <a:latin typeface="IBM Plex Mono Text" panose="020B0509050203000203" pitchFamily="49" charset="0"/>
              </a:rPr>
              <a:t>Launch sites are in close proximity to railways, which allows transport for heavy cargo.</a:t>
            </a:r>
          </a:p>
          <a:p>
            <a:pPr marL="285750" indent="-285750">
              <a:buFont typeface="Arial" panose="020B0604020202020204" pitchFamily="34" charset="0"/>
              <a:buChar char="•"/>
            </a:pPr>
            <a:r>
              <a:rPr lang="en-US" sz="1600" dirty="0">
                <a:solidFill>
                  <a:srgbClr val="0070C0"/>
                </a:solidFill>
                <a:latin typeface="IBM Plex Mono Text" panose="020B0509050203000203" pitchFamily="49" charset="0"/>
              </a:rPr>
              <a:t>Launch sites are not in close proximity to cities, which minimizes danger to population dense areas.</a:t>
            </a:r>
          </a:p>
          <a:p>
            <a:endParaRPr lang="en-US" sz="1600" dirty="0">
              <a:solidFill>
                <a:srgbClr val="0070C0"/>
              </a:solidFill>
              <a:latin typeface="IBM Plex Mono Text" panose="020B0509050203000203" pitchFamily="49" charset="0"/>
            </a:endParaRPr>
          </a:p>
          <a:p>
            <a:endParaRPr lang="en-US" sz="1600" dirty="0">
              <a:solidFill>
                <a:srgbClr val="0070C0"/>
              </a:solidFill>
              <a:latin typeface="IBM Plex Mono Text" panose="020B0509050203000203" pitchFamily="49" charset="0"/>
            </a:endParaRPr>
          </a:p>
          <a:p>
            <a:pPr marL="285750" indent="-285750">
              <a:buFont typeface="Arial" panose="020B0604020202020204" pitchFamily="34" charset="0"/>
              <a:buChar char="•"/>
            </a:pPr>
            <a:endParaRPr lang="en-US" sz="1600" dirty="0">
              <a:solidFill>
                <a:srgbClr val="0070C0"/>
              </a:solidFill>
              <a:latin typeface="IBM Plex Mono Text" panose="020B0509050203000203" pitchFamily="49" charset="0"/>
            </a:endParaRPr>
          </a:p>
          <a:p>
            <a:endParaRPr lang="en-US" dirty="0"/>
          </a:p>
        </p:txBody>
      </p:sp>
      <p:pic>
        <p:nvPicPr>
          <p:cNvPr id="2" name="Picture 1">
            <a:extLst>
              <a:ext uri="{FF2B5EF4-FFF2-40B4-BE49-F238E27FC236}">
                <a16:creationId xmlns:a16="http://schemas.microsoft.com/office/drawing/2014/main" id="{427E6397-0160-CEA8-BCC3-1479D50A917B}"/>
              </a:ext>
            </a:extLst>
          </p:cNvPr>
          <p:cNvPicPr>
            <a:picLocks noChangeAspect="1"/>
          </p:cNvPicPr>
          <p:nvPr/>
        </p:nvPicPr>
        <p:blipFill>
          <a:blip r:embed="rId5"/>
          <a:stretch>
            <a:fillRect/>
          </a:stretch>
        </p:blipFill>
        <p:spPr>
          <a:xfrm>
            <a:off x="4231758" y="4322676"/>
            <a:ext cx="7729870" cy="1908004"/>
          </a:xfrm>
          <a:prstGeom prst="rect">
            <a:avLst/>
          </a:prstGeom>
        </p:spPr>
      </p:pic>
    </p:spTree>
    <p:extLst>
      <p:ext uri="{BB962C8B-B14F-4D97-AF65-F5344CB8AC3E}">
        <p14:creationId xmlns:p14="http://schemas.microsoft.com/office/powerpoint/2010/main" val="27628616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5603358" y="1818167"/>
            <a:ext cx="5774927" cy="4104168"/>
          </a:xfrm>
          <a:prstGeom prst="rect">
            <a:avLst/>
          </a:prstGeom>
        </p:spPr>
        <p:txBody>
          <a:bodyPr lIns="91440" tIns="45720" rIns="91440" bIns="45720" anchor="t">
            <a:normAutofit fontScale="8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2200" dirty="0"/>
              <a:t>Executive Summary</a:t>
            </a:r>
          </a:p>
          <a:p>
            <a:r>
              <a:rPr lang="en-US" sz="2200" dirty="0"/>
              <a:t>Introduction</a:t>
            </a:r>
          </a:p>
          <a:p>
            <a:r>
              <a:rPr lang="en-US" sz="2200" dirty="0"/>
              <a:t>Methodology</a:t>
            </a:r>
          </a:p>
          <a:p>
            <a:r>
              <a:rPr lang="en-US" sz="2200" dirty="0"/>
              <a:t>Data Collection</a:t>
            </a:r>
          </a:p>
          <a:p>
            <a:r>
              <a:rPr lang="en-US" sz="2200" dirty="0"/>
              <a:t>Results</a:t>
            </a:r>
          </a:p>
          <a:p>
            <a:pPr lvl="1"/>
            <a:r>
              <a:rPr lang="en-US" sz="1800" dirty="0"/>
              <a:t>Visualization – Charts</a:t>
            </a:r>
          </a:p>
          <a:p>
            <a:pPr lvl="1"/>
            <a:r>
              <a:rPr lang="en-US" sz="1800" dirty="0"/>
              <a:t>Dashboard</a:t>
            </a:r>
          </a:p>
          <a:p>
            <a:r>
              <a:rPr lang="en-US" sz="2200" dirty="0"/>
              <a:t>Discussion</a:t>
            </a:r>
          </a:p>
          <a:p>
            <a:pPr lvl="1"/>
            <a:r>
              <a:rPr lang="en-US" sz="1800" dirty="0"/>
              <a:t>Insights drawn from EDA</a:t>
            </a:r>
          </a:p>
          <a:p>
            <a:pPr lvl="1"/>
            <a:r>
              <a:rPr lang="en-US" sz="1800" dirty="0"/>
              <a:t>Launch Sites Proximities analysis</a:t>
            </a:r>
          </a:p>
          <a:p>
            <a:pPr lvl="1"/>
            <a:r>
              <a:rPr lang="en-US" sz="1800" dirty="0"/>
              <a:t>Dashboard with Plotly Dash</a:t>
            </a:r>
          </a:p>
          <a:p>
            <a:pPr lvl="1"/>
            <a:r>
              <a:rPr lang="en-US" sz="1800" dirty="0"/>
              <a:t>Predictive Analysis(Classification)</a:t>
            </a:r>
          </a:p>
          <a:p>
            <a:r>
              <a:rPr lang="en-US" sz="2200" dirty="0"/>
              <a:t>Conclusion</a:t>
            </a:r>
          </a:p>
          <a:p>
            <a:r>
              <a:rPr lang="en-US" sz="2200" dirty="0"/>
              <a:t>Appendix</a:t>
            </a:r>
          </a:p>
          <a:p>
            <a:pPr>
              <a:lnSpc>
                <a:spcPct val="100000"/>
              </a:lnSpc>
              <a:spcBef>
                <a:spcPts val="1400"/>
              </a:spcBef>
            </a:pPr>
            <a:endParaRPr lang="en-US" sz="2200" dirty="0">
              <a:solidFill>
                <a:schemeClr val="accent3">
                  <a:lumMod val="25000"/>
                </a:schemeClr>
              </a:solidFill>
              <a:latin typeface="Abadi"/>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pic>
        <p:nvPicPr>
          <p:cNvPr id="2" name="Picture 1">
            <a:extLst>
              <a:ext uri="{FF2B5EF4-FFF2-40B4-BE49-F238E27FC236}">
                <a16:creationId xmlns:a16="http://schemas.microsoft.com/office/drawing/2014/main" id="{0EF309E8-BABA-0AE3-FDA0-8E41B0B1F228}"/>
              </a:ext>
            </a:extLst>
          </p:cNvPr>
          <p:cNvPicPr>
            <a:picLocks noChangeAspect="1"/>
          </p:cNvPicPr>
          <p:nvPr/>
        </p:nvPicPr>
        <p:blipFill>
          <a:blip r:embed="rId4">
            <a:duotone>
              <a:schemeClr val="accent1">
                <a:shade val="45000"/>
                <a:satMod val="135000"/>
              </a:schemeClr>
              <a:prstClr val="white"/>
            </a:duotone>
          </a:blip>
          <a:stretch>
            <a:fillRect/>
          </a:stretch>
        </p:blipFill>
        <p:spPr>
          <a:xfrm>
            <a:off x="1450711" y="2025672"/>
            <a:ext cx="3194581" cy="3194581"/>
          </a:xfrm>
          <a:prstGeom prst="rect">
            <a:avLst/>
          </a:prstGeom>
        </p:spPr>
      </p:pic>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30F9542-6794-4F57-BB45-868D94AD06B0}"/>
              </a:ext>
            </a:extLst>
          </p:cNvPr>
          <p:cNvSpPr txBox="1">
            <a:spLocks/>
          </p:cNvSpPr>
          <p:nvPr/>
        </p:nvSpPr>
        <p:spPr>
          <a:xfrm>
            <a:off x="414670" y="365125"/>
            <a:ext cx="10939128" cy="66623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dirty="0">
                <a:solidFill>
                  <a:srgbClr val="0B49CB"/>
                </a:solidFill>
                <a:latin typeface="Abadi"/>
              </a:rPr>
              <a:t>Results</a:t>
            </a:r>
          </a:p>
        </p:txBody>
      </p:sp>
      <p:pic>
        <p:nvPicPr>
          <p:cNvPr id="3" name="Picture 2" descr="Presentation with pie chart with solid fill">
            <a:extLst>
              <a:ext uri="{FF2B5EF4-FFF2-40B4-BE49-F238E27FC236}">
                <a16:creationId xmlns:a16="http://schemas.microsoft.com/office/drawing/2014/main" id="{FED91B20-3DAF-C471-38CC-FF8552AF5709}"/>
              </a:ext>
            </a:extLst>
          </p:cNvPr>
          <p:cNvPicPr>
            <a:picLocks noChangeAspect="1"/>
          </p:cNvPicPr>
          <p:nvPr/>
        </p:nvPicPr>
        <p:blipFill>
          <a:blip r:embed="rId3">
            <a:duotone>
              <a:schemeClr val="accent1">
                <a:shade val="45000"/>
                <a:satMod val="135000"/>
              </a:schemeClr>
              <a:prstClr val="white"/>
            </a:duotone>
            <a:extLst>
              <a:ext uri="{96DAC541-7B7A-43D3-8B79-37D633B846F1}">
                <asvg:svgBlip xmlns:asvg="http://schemas.microsoft.com/office/drawing/2016/SVG/main" r:embed="rId4"/>
              </a:ext>
            </a:extLst>
          </a:blip>
          <a:srcRect t="4613" b="4613"/>
          <a:stretch/>
        </p:blipFill>
        <p:spPr>
          <a:xfrm>
            <a:off x="457198" y="1934413"/>
            <a:ext cx="3228408" cy="2765176"/>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5075537C-CA84-1446-933C-8E9D027F9201}" type="slidenum">
              <a:rPr lang="en-US" sz="1200" smtClean="0">
                <a:solidFill>
                  <a:prstClr val="black">
                    <a:tint val="75000"/>
                  </a:prstClr>
                </a:solidFill>
                <a:latin typeface="Calibri" panose="020F0502020204030204"/>
              </a:rPr>
              <a:pPr>
                <a:spcAft>
                  <a:spcPts val="600"/>
                </a:spcAft>
                <a:defRPr/>
              </a:pPr>
              <a:t>20</a:t>
            </a:fld>
            <a:endParaRPr lang="en-US" sz="1200">
              <a:solidFill>
                <a:prstClr val="black">
                  <a:tint val="75000"/>
                </a:prstClr>
              </a:solidFill>
              <a:latin typeface="Calibri" panose="020F0502020204030204"/>
            </a:endParaRPr>
          </a:p>
        </p:txBody>
      </p:sp>
      <p:sp>
        <p:nvSpPr>
          <p:cNvPr id="6" name="TextBox 5">
            <a:extLst>
              <a:ext uri="{FF2B5EF4-FFF2-40B4-BE49-F238E27FC236}">
                <a16:creationId xmlns:a16="http://schemas.microsoft.com/office/drawing/2014/main" id="{7FD41DDF-0B01-D196-BBBB-E4942882CA10}"/>
              </a:ext>
            </a:extLst>
          </p:cNvPr>
          <p:cNvSpPr txBox="1"/>
          <p:nvPr/>
        </p:nvSpPr>
        <p:spPr>
          <a:xfrm>
            <a:off x="4142805" y="723012"/>
            <a:ext cx="7818823" cy="2092881"/>
          </a:xfrm>
          <a:prstGeom prst="rect">
            <a:avLst/>
          </a:prstGeom>
          <a:noFill/>
        </p:spPr>
        <p:txBody>
          <a:bodyPr wrap="square" rtlCol="0">
            <a:spAutoFit/>
          </a:bodyPr>
          <a:lstStyle/>
          <a:p>
            <a:r>
              <a:rPr lang="en-US" sz="1600" b="1" dirty="0">
                <a:solidFill>
                  <a:srgbClr val="0070C0"/>
                </a:solidFill>
                <a:latin typeface="IBM Plex Mono Text" panose="020B0509050203000203" pitchFamily="49" charset="0"/>
              </a:rPr>
              <a:t>Predictive analysis results</a:t>
            </a:r>
          </a:p>
          <a:p>
            <a:endParaRPr lang="en-US" sz="1600" b="1" dirty="0">
              <a:solidFill>
                <a:srgbClr val="0070C0"/>
              </a:solidFill>
              <a:latin typeface="IBM Plex Mono Text" panose="020B0509050203000203" pitchFamily="49" charset="0"/>
            </a:endParaRPr>
          </a:p>
          <a:p>
            <a:pPr marL="285750" indent="-285750">
              <a:buFont typeface="Arial" panose="020B0604020202020204" pitchFamily="34" charset="0"/>
              <a:buChar char="•"/>
            </a:pPr>
            <a:r>
              <a:rPr lang="en-US" sz="1600" dirty="0">
                <a:solidFill>
                  <a:srgbClr val="0070C0"/>
                </a:solidFill>
                <a:latin typeface="IBM Plex Mono Text" panose="020B0509050203000203" pitchFamily="49" charset="0"/>
              </a:rPr>
              <a:t>With </a:t>
            </a:r>
            <a:r>
              <a:rPr lang="en-US" sz="1600" dirty="0" err="1">
                <a:solidFill>
                  <a:srgbClr val="0070C0"/>
                </a:solidFill>
                <a:latin typeface="IBM Plex Mono Text" panose="020B0509050203000203" pitchFamily="49" charset="0"/>
              </a:rPr>
              <a:t>FlightNumber</a:t>
            </a:r>
            <a:r>
              <a:rPr lang="en-US" sz="1600" dirty="0">
                <a:solidFill>
                  <a:srgbClr val="0070C0"/>
                </a:solidFill>
                <a:latin typeface="IBM Plex Mono Text" panose="020B0509050203000203" pitchFamily="49" charset="0"/>
              </a:rPr>
              <a:t>, </a:t>
            </a:r>
            <a:r>
              <a:rPr lang="en-US" sz="1600" dirty="0" err="1">
                <a:solidFill>
                  <a:srgbClr val="0070C0"/>
                </a:solidFill>
                <a:latin typeface="IBM Plex Mono Text" panose="020B0509050203000203" pitchFamily="49" charset="0"/>
              </a:rPr>
              <a:t>PayloadMass</a:t>
            </a:r>
            <a:r>
              <a:rPr lang="en-US" sz="1600" dirty="0">
                <a:solidFill>
                  <a:srgbClr val="0070C0"/>
                </a:solidFill>
                <a:latin typeface="IBM Plex Mono Text" panose="020B0509050203000203" pitchFamily="49" charset="0"/>
              </a:rPr>
              <a:t>, Orbit and Launch site of Falcon 9 booster version as input we created model with Column Class representing success/failure outcome.</a:t>
            </a:r>
          </a:p>
          <a:p>
            <a:pPr marL="285750" indent="-285750">
              <a:buFont typeface="Arial" panose="020B0604020202020204" pitchFamily="34" charset="0"/>
              <a:buChar char="•"/>
            </a:pPr>
            <a:r>
              <a:rPr lang="en-US" sz="1600" dirty="0">
                <a:solidFill>
                  <a:srgbClr val="0070C0"/>
                </a:solidFill>
                <a:latin typeface="IBM Plex Mono Text" panose="020B0509050203000203" pitchFamily="49" charset="0"/>
              </a:rPr>
              <a:t>After comparing accuracy of Logistic Regression, Support Vector machines, Decision Tree Classifier and K-nearest neighbors algorithms we found they all perform the same.</a:t>
            </a:r>
          </a:p>
          <a:p>
            <a:pPr marL="285750" indent="-285750">
              <a:buFont typeface="Arial" panose="020B0604020202020204" pitchFamily="34" charset="0"/>
              <a:buChar char="•"/>
            </a:pPr>
            <a:endParaRPr lang="en-US" sz="1600" dirty="0">
              <a:solidFill>
                <a:srgbClr val="0070C0"/>
              </a:solidFill>
              <a:latin typeface="IBM Plex Mono Text" panose="020B0509050203000203" pitchFamily="49" charset="0"/>
            </a:endParaRPr>
          </a:p>
          <a:p>
            <a:endParaRPr lang="en-US" dirty="0"/>
          </a:p>
        </p:txBody>
      </p:sp>
    </p:spTree>
    <p:extLst>
      <p:ext uri="{BB962C8B-B14F-4D97-AF65-F5344CB8AC3E}">
        <p14:creationId xmlns:p14="http://schemas.microsoft.com/office/powerpoint/2010/main" val="30196421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F62E9430-B21C-109B-FFFE-C92A16DC1C39}"/>
              </a:ext>
            </a:extLst>
          </p:cNvPr>
          <p:cNvPicPr>
            <a:picLocks noChangeAspect="1"/>
          </p:cNvPicPr>
          <p:nvPr/>
        </p:nvPicPr>
        <p:blipFill>
          <a:blip r:embed="rId2"/>
          <a:stretch>
            <a:fillRect/>
          </a:stretch>
        </p:blipFill>
        <p:spPr>
          <a:xfrm>
            <a:off x="770010" y="3201967"/>
            <a:ext cx="10687961" cy="282360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pic>
      <p:sp>
        <p:nvSpPr>
          <p:cNvPr id="7" name="TextBox 6">
            <a:extLst>
              <a:ext uri="{FF2B5EF4-FFF2-40B4-BE49-F238E27FC236}">
                <a16:creationId xmlns:a16="http://schemas.microsoft.com/office/drawing/2014/main" id="{73CC4520-A628-606F-A06E-7FFFCB08CE3C}"/>
              </a:ext>
            </a:extLst>
          </p:cNvPr>
          <p:cNvSpPr txBox="1"/>
          <p:nvPr/>
        </p:nvSpPr>
        <p:spPr>
          <a:xfrm>
            <a:off x="770011" y="1733107"/>
            <a:ext cx="10138994" cy="646331"/>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rgbClr val="0070C0"/>
                </a:solidFill>
                <a:latin typeface="IBM Plex Mono Text" panose="020B0509050203000203" pitchFamily="49" charset="0"/>
              </a:rPr>
              <a:t>From the scatter plot below, we can say that higher the flight number, the greater the success at launch site.</a:t>
            </a:r>
          </a:p>
        </p:txBody>
      </p:sp>
    </p:spTree>
    <p:extLst>
      <p:ext uri="{BB962C8B-B14F-4D97-AF65-F5344CB8AC3E}">
        <p14:creationId xmlns:p14="http://schemas.microsoft.com/office/powerpoint/2010/main" val="38656059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80643" y="1499185"/>
            <a:ext cx="10776948" cy="1201479"/>
          </a:xfrm>
          <a:prstGeom prst="rect">
            <a:avLst/>
          </a:prstGeom>
        </p:spPr>
        <p:txBody>
          <a:bodyPr>
            <a:normAutofit/>
          </a:bodyPr>
          <a:lstStyle/>
          <a:p>
            <a:pPr>
              <a:lnSpc>
                <a:spcPct val="100000"/>
              </a:lnSpc>
              <a:spcBef>
                <a:spcPts val="1400"/>
              </a:spcBef>
            </a:pPr>
            <a:r>
              <a:rPr lang="en-CA" sz="1700" dirty="0">
                <a:solidFill>
                  <a:srgbClr val="0070C0"/>
                </a:solidFill>
                <a:latin typeface="IBM Plex Mono Text" panose="020B0509050203000203" pitchFamily="49" charset="0"/>
              </a:rPr>
              <a:t>From the scatter plot </a:t>
            </a:r>
            <a:r>
              <a:rPr lang="en-US" sz="1700" dirty="0">
                <a:solidFill>
                  <a:srgbClr val="0070C0"/>
                </a:solidFill>
                <a:latin typeface="IBM Plex Mono Text" panose="020B0509050203000203" pitchFamily="49" charset="0"/>
              </a:rPr>
              <a:t>below we can say that with heavy payloads the successful landing or positive landing rate are more and for the VAFB-SLC  launch site there are no  rockets  launched for  heavy payload mass(greater than 10000).</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a:extLst>
              <a:ext uri="{FF2B5EF4-FFF2-40B4-BE49-F238E27FC236}">
                <a16:creationId xmlns:a16="http://schemas.microsoft.com/office/drawing/2014/main" id="{C480653D-C382-6CB2-DE01-79F963F01978}"/>
              </a:ext>
            </a:extLst>
          </p:cNvPr>
          <p:cNvPicPr>
            <a:picLocks noChangeAspect="1"/>
          </p:cNvPicPr>
          <p:nvPr/>
        </p:nvPicPr>
        <p:blipFill>
          <a:blip r:embed="rId3"/>
          <a:stretch>
            <a:fillRect/>
          </a:stretch>
        </p:blipFill>
        <p:spPr>
          <a:xfrm>
            <a:off x="780643" y="3112149"/>
            <a:ext cx="10776948" cy="2913423"/>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5707" y="1412255"/>
            <a:ext cx="10515600" cy="682360"/>
          </a:xfrm>
          <a:prstGeom prst="rect">
            <a:avLst/>
          </a:prstGeom>
        </p:spPr>
        <p:txBody>
          <a:bodyPr>
            <a:normAutofit/>
          </a:bodyPr>
          <a:lstStyle/>
          <a:p>
            <a:pPr>
              <a:lnSpc>
                <a:spcPct val="100000"/>
              </a:lnSpc>
              <a:spcBef>
                <a:spcPts val="1400"/>
              </a:spcBef>
            </a:pPr>
            <a:r>
              <a:rPr lang="en-US" sz="1800" dirty="0">
                <a:solidFill>
                  <a:srgbClr val="0070C0"/>
                </a:solidFill>
                <a:latin typeface="IBM Plex Mono Text" panose="020B0509050203000203" pitchFamily="49" charset="0"/>
              </a:rPr>
              <a:t>From the plot, we can see that ES-L1, GEO, HEO, SSO, VLEO had the most success rate.</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a:extLst>
              <a:ext uri="{FF2B5EF4-FFF2-40B4-BE49-F238E27FC236}">
                <a16:creationId xmlns:a16="http://schemas.microsoft.com/office/drawing/2014/main" id="{DB58214D-4A7E-58BB-0DB5-7BBC689F40DD}"/>
              </a:ext>
            </a:extLst>
          </p:cNvPr>
          <p:cNvPicPr>
            <a:picLocks noChangeAspect="1"/>
          </p:cNvPicPr>
          <p:nvPr/>
        </p:nvPicPr>
        <p:blipFill>
          <a:blip r:embed="rId3"/>
          <a:stretch>
            <a:fillRect/>
          </a:stretch>
        </p:blipFill>
        <p:spPr>
          <a:xfrm>
            <a:off x="2828260" y="2434839"/>
            <a:ext cx="6549655" cy="3836877"/>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1421164"/>
            <a:ext cx="10515599" cy="854203"/>
          </a:xfrm>
          <a:prstGeom prst="rect">
            <a:avLst/>
          </a:prstGeom>
        </p:spPr>
        <p:txBody>
          <a:bodyPr>
            <a:normAutofit/>
          </a:bodyPr>
          <a:lstStyle/>
          <a:p>
            <a:pPr>
              <a:lnSpc>
                <a:spcPct val="100000"/>
              </a:lnSpc>
              <a:spcBef>
                <a:spcPts val="1400"/>
              </a:spcBef>
            </a:pPr>
            <a:r>
              <a:rPr lang="en-US" sz="1800" dirty="0">
                <a:solidFill>
                  <a:srgbClr val="0070C0"/>
                </a:solidFill>
                <a:latin typeface="IBM Plex Mono Text" panose="020B0509050203000203" pitchFamily="49" charset="0"/>
              </a:rPr>
              <a:t>From the scatter plot below we can see in the LEO orbit the Success appears related to the number of flights; on the other hand, there seems to be no relationship between flight number when in GTO orbit.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0531BD0B-C22C-3B03-619C-14EA364E4608}"/>
              </a:ext>
            </a:extLst>
          </p:cNvPr>
          <p:cNvPicPr>
            <a:picLocks noChangeAspect="1"/>
          </p:cNvPicPr>
          <p:nvPr/>
        </p:nvPicPr>
        <p:blipFill>
          <a:blip r:embed="rId3"/>
          <a:stretch>
            <a:fillRect/>
          </a:stretch>
        </p:blipFill>
        <p:spPr>
          <a:xfrm>
            <a:off x="318977" y="3072810"/>
            <a:ext cx="11355572" cy="2864964"/>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419444"/>
            <a:ext cx="10872640" cy="983514"/>
          </a:xfrm>
          <a:prstGeom prst="rect">
            <a:avLst/>
          </a:prstGeom>
        </p:spPr>
        <p:txBody>
          <a:bodyPr>
            <a:normAutofit/>
          </a:bodyPr>
          <a:lstStyle/>
          <a:p>
            <a:r>
              <a:rPr lang="en-US" sz="1800" dirty="0">
                <a:solidFill>
                  <a:srgbClr val="0070C0"/>
                </a:solidFill>
                <a:latin typeface="IBM Plex Mono Text" panose="020B0509050203000203" pitchFamily="49" charset="0"/>
              </a:rPr>
              <a:t>With heavy payloads the successful landing or positive landing rate are more for Polar, LEO and ISS.</a:t>
            </a:r>
            <a:br>
              <a:rPr lang="en-US" sz="1800" dirty="0">
                <a:solidFill>
                  <a:srgbClr val="0070C0"/>
                </a:solidFill>
                <a:latin typeface="IBM Plex Mono Text" panose="020B0509050203000203" pitchFamily="49" charset="0"/>
              </a:rPr>
            </a:br>
            <a:r>
              <a:rPr lang="en-US" sz="1800" dirty="0">
                <a:solidFill>
                  <a:srgbClr val="0070C0"/>
                </a:solidFill>
                <a:latin typeface="IBM Plex Mono Text" panose="020B0509050203000203" pitchFamily="49" charset="0"/>
              </a:rPr>
              <a:t>However for GTO we cannot distinguish this well as both positive landing rate and negative landing(unsuccessful mission) both are there.</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1EBB9BA8-92CA-6228-FB4D-D31C590799D0}"/>
              </a:ext>
            </a:extLst>
          </p:cNvPr>
          <p:cNvPicPr>
            <a:picLocks noChangeAspect="1"/>
          </p:cNvPicPr>
          <p:nvPr/>
        </p:nvPicPr>
        <p:blipFill>
          <a:blip r:embed="rId3"/>
          <a:stretch>
            <a:fillRect/>
          </a:stretch>
        </p:blipFill>
        <p:spPr>
          <a:xfrm>
            <a:off x="770011" y="3115340"/>
            <a:ext cx="10872640" cy="2893241"/>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1368003"/>
            <a:ext cx="10515599" cy="694713"/>
          </a:xfrm>
          <a:prstGeom prst="rect">
            <a:avLst/>
          </a:prstGeom>
        </p:spPr>
        <p:txBody>
          <a:bodyPr>
            <a:normAutofit/>
          </a:bodyPr>
          <a:lstStyle/>
          <a:p>
            <a:r>
              <a:rPr lang="en-US" sz="1800" dirty="0">
                <a:solidFill>
                  <a:srgbClr val="0070C0"/>
                </a:solidFill>
                <a:latin typeface="IBM Plex Mono Text" panose="020B0509050203000203" pitchFamily="49" charset="0"/>
              </a:rPr>
              <a:t>We can observe that the success rate since 2013 kept increasing till 2020.</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2655AD39-742E-B199-53EC-7E1311A8C234}"/>
              </a:ext>
            </a:extLst>
          </p:cNvPr>
          <p:cNvPicPr>
            <a:picLocks noChangeAspect="1"/>
          </p:cNvPicPr>
          <p:nvPr/>
        </p:nvPicPr>
        <p:blipFill>
          <a:blip r:embed="rId3"/>
          <a:stretch>
            <a:fillRect/>
          </a:stretch>
        </p:blipFill>
        <p:spPr>
          <a:xfrm>
            <a:off x="2222205" y="2286000"/>
            <a:ext cx="7166344" cy="4115157"/>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53479"/>
            <a:ext cx="10383543" cy="549049"/>
          </a:xfrm>
          <a:prstGeom prst="rect">
            <a:avLst/>
          </a:prstGeom>
        </p:spPr>
        <p:txBody>
          <a:bodyPr>
            <a:normAutofit/>
          </a:bodyPr>
          <a:lstStyle/>
          <a:p>
            <a:pPr>
              <a:lnSpc>
                <a:spcPct val="100000"/>
              </a:lnSpc>
              <a:spcBef>
                <a:spcPts val="1400"/>
              </a:spcBef>
            </a:pPr>
            <a:r>
              <a:rPr lang="en-US" sz="1800" dirty="0">
                <a:solidFill>
                  <a:srgbClr val="0070C0"/>
                </a:solidFill>
                <a:latin typeface="IBM Plex Mono Text" panose="020B0509050203000203" pitchFamily="49" charset="0"/>
              </a:rPr>
              <a:t>With Distinct keyword on launch site we can get the unique list.</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a:extLst>
              <a:ext uri="{FF2B5EF4-FFF2-40B4-BE49-F238E27FC236}">
                <a16:creationId xmlns:a16="http://schemas.microsoft.com/office/drawing/2014/main" id="{6B7EFBE1-C735-D327-E347-DAF4FED7C31C}"/>
              </a:ext>
            </a:extLst>
          </p:cNvPr>
          <p:cNvPicPr>
            <a:picLocks noChangeAspect="1"/>
          </p:cNvPicPr>
          <p:nvPr/>
        </p:nvPicPr>
        <p:blipFill>
          <a:blip r:embed="rId4"/>
          <a:stretch>
            <a:fillRect/>
          </a:stretch>
        </p:blipFill>
        <p:spPr>
          <a:xfrm>
            <a:off x="1169580" y="2614065"/>
            <a:ext cx="9154633" cy="3520745"/>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79053"/>
            <a:ext cx="10515601" cy="981370"/>
          </a:xfrm>
          <a:prstGeom prst="rect">
            <a:avLst/>
          </a:prstGeom>
        </p:spPr>
        <p:txBody>
          <a:bodyPr>
            <a:noAutofit/>
          </a:bodyPr>
          <a:lstStyle/>
          <a:p>
            <a:pPr>
              <a:lnSpc>
                <a:spcPct val="100000"/>
              </a:lnSpc>
              <a:spcBef>
                <a:spcPts val="1400"/>
              </a:spcBef>
            </a:pPr>
            <a:r>
              <a:rPr lang="en-US" sz="1800" dirty="0">
                <a:solidFill>
                  <a:srgbClr val="0070C0"/>
                </a:solidFill>
                <a:latin typeface="IBM Plex Mono Text" panose="020B0509050203000203" pitchFamily="49" charset="0"/>
              </a:rPr>
              <a:t>To begin launch sites with `CCA` we have used the like operator with ‘CCA%’  expression. % indicates any letters words after CCA.</a:t>
            </a:r>
          </a:p>
          <a:p>
            <a:pPr>
              <a:lnSpc>
                <a:spcPct val="100000"/>
              </a:lnSpc>
              <a:spcBef>
                <a:spcPts val="1400"/>
              </a:spcBef>
            </a:pPr>
            <a:r>
              <a:rPr lang="en-US" sz="1800" dirty="0">
                <a:solidFill>
                  <a:srgbClr val="0070C0"/>
                </a:solidFill>
                <a:latin typeface="IBM Plex Mono Text" panose="020B0509050203000203" pitchFamily="49" charset="0"/>
              </a:rPr>
              <a:t>For displaying only 5 records we used Limit as 5 to restrict displaying only 5 records.</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13DB58A3-CE22-2889-DB2A-DDC393B7E59A}"/>
              </a:ext>
            </a:extLst>
          </p:cNvPr>
          <p:cNvPicPr>
            <a:picLocks noChangeAspect="1"/>
          </p:cNvPicPr>
          <p:nvPr/>
        </p:nvPicPr>
        <p:blipFill>
          <a:blip r:embed="rId3"/>
          <a:stretch>
            <a:fillRect/>
          </a:stretch>
        </p:blipFill>
        <p:spPr>
          <a:xfrm>
            <a:off x="691116" y="2615610"/>
            <a:ext cx="10419907" cy="3955311"/>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
        <p:nvSpPr>
          <p:cNvPr id="2" name="Content Placeholder 2">
            <a:extLst>
              <a:ext uri="{FF2B5EF4-FFF2-40B4-BE49-F238E27FC236}">
                <a16:creationId xmlns:a16="http://schemas.microsoft.com/office/drawing/2014/main" id="{2F1F6B00-C468-F34A-3CB7-C68B745DCE60}"/>
              </a:ext>
            </a:extLst>
          </p:cNvPr>
          <p:cNvSpPr txBox="1">
            <a:spLocks/>
          </p:cNvSpPr>
          <p:nvPr/>
        </p:nvSpPr>
        <p:spPr>
          <a:xfrm>
            <a:off x="3934194" y="1456660"/>
            <a:ext cx="7518193" cy="4688959"/>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1600" dirty="0">
                <a:solidFill>
                  <a:srgbClr val="0070C0"/>
                </a:solidFill>
                <a:latin typeface="IBM Plex Mono Text" panose="020B0509050203000203" pitchFamily="49" charset="0"/>
              </a:rPr>
              <a:t>Summary of methodologies</a:t>
            </a:r>
          </a:p>
          <a:p>
            <a:pPr lvl="1">
              <a:lnSpc>
                <a:spcPct val="100000"/>
              </a:lnSpc>
              <a:spcBef>
                <a:spcPts val="1400"/>
              </a:spcBef>
              <a:buFontTx/>
              <a:buChar char="-"/>
            </a:pPr>
            <a:r>
              <a:rPr lang="en-US" sz="1600" dirty="0">
                <a:solidFill>
                  <a:srgbClr val="0070C0"/>
                </a:solidFill>
                <a:latin typeface="IBM Plex Mono Text" panose="020B0509050203000203" pitchFamily="49" charset="0"/>
              </a:rPr>
              <a:t>Data Collection through API</a:t>
            </a:r>
          </a:p>
          <a:p>
            <a:pPr lvl="1">
              <a:lnSpc>
                <a:spcPct val="100000"/>
              </a:lnSpc>
              <a:spcBef>
                <a:spcPts val="1400"/>
              </a:spcBef>
              <a:buFontTx/>
              <a:buChar char="-"/>
            </a:pPr>
            <a:r>
              <a:rPr lang="en-US" sz="1600" dirty="0">
                <a:solidFill>
                  <a:srgbClr val="0070C0"/>
                </a:solidFill>
                <a:latin typeface="IBM Plex Mono Text" panose="020B0509050203000203" pitchFamily="49" charset="0"/>
              </a:rPr>
              <a:t>Data Collection with Web Scraping</a:t>
            </a:r>
          </a:p>
          <a:p>
            <a:pPr lvl="1">
              <a:lnSpc>
                <a:spcPct val="100000"/>
              </a:lnSpc>
              <a:spcBef>
                <a:spcPts val="1400"/>
              </a:spcBef>
              <a:buFontTx/>
              <a:buChar char="-"/>
            </a:pPr>
            <a:r>
              <a:rPr lang="en-US" sz="1600" dirty="0">
                <a:solidFill>
                  <a:srgbClr val="0070C0"/>
                </a:solidFill>
                <a:latin typeface="IBM Plex Mono Text" panose="020B0509050203000203" pitchFamily="49" charset="0"/>
              </a:rPr>
              <a:t>Data Wrangling</a:t>
            </a:r>
          </a:p>
          <a:p>
            <a:pPr lvl="1">
              <a:lnSpc>
                <a:spcPct val="100000"/>
              </a:lnSpc>
              <a:spcBef>
                <a:spcPts val="1400"/>
              </a:spcBef>
              <a:buFontTx/>
              <a:buChar char="-"/>
            </a:pPr>
            <a:r>
              <a:rPr lang="en-US" sz="1600" dirty="0">
                <a:solidFill>
                  <a:srgbClr val="0070C0"/>
                </a:solidFill>
                <a:latin typeface="IBM Plex Mono Text" panose="020B0509050203000203" pitchFamily="49" charset="0"/>
              </a:rPr>
              <a:t>Exploratory Data Analysis with SQL</a:t>
            </a:r>
          </a:p>
          <a:p>
            <a:pPr lvl="1">
              <a:lnSpc>
                <a:spcPct val="100000"/>
              </a:lnSpc>
              <a:spcBef>
                <a:spcPts val="1400"/>
              </a:spcBef>
              <a:buFontTx/>
              <a:buChar char="-"/>
            </a:pPr>
            <a:r>
              <a:rPr lang="en-US" sz="1600" dirty="0">
                <a:solidFill>
                  <a:srgbClr val="0070C0"/>
                </a:solidFill>
                <a:latin typeface="IBM Plex Mono Text" panose="020B0509050203000203" pitchFamily="49" charset="0"/>
              </a:rPr>
              <a:t>Exploratory Data Analysis with Data Visualization</a:t>
            </a:r>
          </a:p>
          <a:p>
            <a:pPr lvl="1">
              <a:lnSpc>
                <a:spcPct val="100000"/>
              </a:lnSpc>
              <a:spcBef>
                <a:spcPts val="1400"/>
              </a:spcBef>
              <a:buFontTx/>
              <a:buChar char="-"/>
            </a:pPr>
            <a:r>
              <a:rPr lang="en-US" sz="1600" dirty="0">
                <a:solidFill>
                  <a:srgbClr val="0070C0"/>
                </a:solidFill>
                <a:latin typeface="IBM Plex Mono Text" panose="020B0509050203000203" pitchFamily="49" charset="0"/>
              </a:rPr>
              <a:t>Interactive Visual Analytics with Folium</a:t>
            </a:r>
          </a:p>
          <a:p>
            <a:pPr lvl="1">
              <a:lnSpc>
                <a:spcPct val="100000"/>
              </a:lnSpc>
              <a:spcBef>
                <a:spcPts val="1400"/>
              </a:spcBef>
              <a:buFontTx/>
              <a:buChar char="-"/>
            </a:pPr>
            <a:r>
              <a:rPr lang="en-US" sz="1600" dirty="0">
                <a:solidFill>
                  <a:srgbClr val="0070C0"/>
                </a:solidFill>
                <a:latin typeface="IBM Plex Mono Text" panose="020B0509050203000203" pitchFamily="49" charset="0"/>
              </a:rPr>
              <a:t>Machine Learning Prediction</a:t>
            </a:r>
          </a:p>
          <a:p>
            <a:pPr>
              <a:lnSpc>
                <a:spcPct val="100000"/>
              </a:lnSpc>
              <a:spcBef>
                <a:spcPts val="1400"/>
              </a:spcBef>
              <a:buFont typeface="Arial" panose="020B0604020202020204" pitchFamily="34" charset="0"/>
              <a:buChar char="•"/>
            </a:pPr>
            <a:r>
              <a:rPr lang="en-US" sz="1600" dirty="0">
                <a:solidFill>
                  <a:srgbClr val="0070C0"/>
                </a:solidFill>
                <a:latin typeface="IBM Plex Mono Text" panose="020B0509050203000203" pitchFamily="49" charset="0"/>
              </a:rPr>
              <a:t>Summary of all results</a:t>
            </a:r>
          </a:p>
          <a:p>
            <a:pPr lvl="1">
              <a:lnSpc>
                <a:spcPct val="100000"/>
              </a:lnSpc>
              <a:spcBef>
                <a:spcPts val="1400"/>
              </a:spcBef>
              <a:buFontTx/>
              <a:buChar char="-"/>
            </a:pPr>
            <a:r>
              <a:rPr lang="en-US" sz="1600" dirty="0">
                <a:solidFill>
                  <a:srgbClr val="0070C0"/>
                </a:solidFill>
                <a:latin typeface="IBM Plex Mono Text" panose="020B0509050203000203" pitchFamily="49" charset="0"/>
              </a:rPr>
              <a:t>Exploratory Data Analysis result</a:t>
            </a:r>
          </a:p>
          <a:p>
            <a:pPr lvl="1">
              <a:lnSpc>
                <a:spcPct val="100000"/>
              </a:lnSpc>
              <a:spcBef>
                <a:spcPts val="1400"/>
              </a:spcBef>
              <a:buFontTx/>
              <a:buChar char="-"/>
            </a:pPr>
            <a:r>
              <a:rPr lang="en-US" sz="1600" dirty="0">
                <a:solidFill>
                  <a:srgbClr val="0070C0"/>
                </a:solidFill>
                <a:latin typeface="IBM Plex Mono Text" panose="020B0509050203000203" pitchFamily="49" charset="0"/>
              </a:rPr>
              <a:t>Interactive analytics in screenshots</a:t>
            </a:r>
          </a:p>
          <a:p>
            <a:pPr lvl="1">
              <a:lnSpc>
                <a:spcPct val="100000"/>
              </a:lnSpc>
              <a:spcBef>
                <a:spcPts val="1400"/>
              </a:spcBef>
              <a:buFontTx/>
              <a:buChar char="-"/>
            </a:pPr>
            <a:r>
              <a:rPr lang="en-US" sz="1600" dirty="0">
                <a:solidFill>
                  <a:srgbClr val="0070C0"/>
                </a:solidFill>
                <a:latin typeface="IBM Plex Mono Text" panose="020B0509050203000203" pitchFamily="49" charset="0"/>
              </a:rPr>
              <a:t>Predictive Analytics result</a:t>
            </a:r>
          </a:p>
          <a:p>
            <a:endParaRPr lang="en-US" sz="1800" dirty="0">
              <a:latin typeface="IBM Plex Mono" panose="020B0604020202020204" pitchFamily="49" charset="0"/>
            </a:endParaRPr>
          </a:p>
          <a:p>
            <a:endParaRPr lang="en-US" sz="1800" dirty="0"/>
          </a:p>
        </p:txBody>
      </p:sp>
      <p:pic>
        <p:nvPicPr>
          <p:cNvPr id="3" name="Picture 2">
            <a:extLst>
              <a:ext uri="{FF2B5EF4-FFF2-40B4-BE49-F238E27FC236}">
                <a16:creationId xmlns:a16="http://schemas.microsoft.com/office/drawing/2014/main" id="{46656832-0485-00D8-902A-13D98F7F7A30}"/>
              </a:ext>
            </a:extLst>
          </p:cNvPr>
          <p:cNvPicPr>
            <a:picLocks noChangeAspect="1"/>
          </p:cNvPicPr>
          <p:nvPr/>
        </p:nvPicPr>
        <p:blipFill>
          <a:blip r:embed="rId3">
            <a:duotone>
              <a:schemeClr val="accent1">
                <a:shade val="45000"/>
                <a:satMod val="135000"/>
              </a:schemeClr>
              <a:prstClr val="white"/>
            </a:duotone>
          </a:blip>
          <a:stretch>
            <a:fillRect/>
          </a:stretch>
        </p:blipFill>
        <p:spPr>
          <a:xfrm>
            <a:off x="739613" y="2068836"/>
            <a:ext cx="3194581" cy="3194581"/>
          </a:xfrm>
          <a:prstGeom prst="rect">
            <a:avLst/>
          </a:prstGeom>
        </p:spPr>
      </p:pic>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47154"/>
            <a:ext cx="9745589" cy="896316"/>
          </a:xfrm>
          <a:prstGeom prst="rect">
            <a:avLst/>
          </a:prstGeom>
        </p:spPr>
        <p:txBody>
          <a:bodyPr>
            <a:normAutofit/>
          </a:bodyPr>
          <a:lstStyle/>
          <a:p>
            <a:pPr>
              <a:lnSpc>
                <a:spcPct val="100000"/>
              </a:lnSpc>
              <a:spcBef>
                <a:spcPts val="1400"/>
              </a:spcBef>
            </a:pPr>
            <a:r>
              <a:rPr lang="en-US" sz="1800" dirty="0">
                <a:solidFill>
                  <a:srgbClr val="0070C0"/>
                </a:solidFill>
                <a:latin typeface="IBM Plex Mono Text" panose="020B0509050203000203" pitchFamily="49" charset="0"/>
              </a:rPr>
              <a:t>We used sum function on </a:t>
            </a:r>
            <a:r>
              <a:rPr lang="en-US" sz="1800" dirty="0" err="1">
                <a:solidFill>
                  <a:srgbClr val="0070C0"/>
                </a:solidFill>
                <a:latin typeface="IBM Plex Mono Text" panose="020B0509050203000203" pitchFamily="49" charset="0"/>
              </a:rPr>
              <a:t>Payload_Mass</a:t>
            </a:r>
            <a:r>
              <a:rPr lang="en-US" sz="1800" dirty="0">
                <a:solidFill>
                  <a:srgbClr val="0070C0"/>
                </a:solidFill>
                <a:latin typeface="IBM Plex Mono Text" panose="020B0509050203000203" pitchFamily="49" charset="0"/>
              </a:rPr>
              <a:t>-KG_ column to get the total sum.</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7FFDC39B-BD0E-E32E-7A76-0895653D2504}"/>
              </a:ext>
            </a:extLst>
          </p:cNvPr>
          <p:cNvPicPr>
            <a:picLocks noChangeAspect="1"/>
          </p:cNvPicPr>
          <p:nvPr/>
        </p:nvPicPr>
        <p:blipFill>
          <a:blip r:embed="rId3"/>
          <a:stretch>
            <a:fillRect/>
          </a:stretch>
        </p:blipFill>
        <p:spPr>
          <a:xfrm>
            <a:off x="1155642" y="1889041"/>
            <a:ext cx="9476916" cy="3920808"/>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95579" y="1336525"/>
            <a:ext cx="9745589" cy="800619"/>
          </a:xfrm>
          <a:prstGeom prst="rect">
            <a:avLst/>
          </a:prstGeom>
        </p:spPr>
        <p:txBody>
          <a:bodyPr>
            <a:normAutofit/>
          </a:bodyPr>
          <a:lstStyle/>
          <a:p>
            <a:pPr>
              <a:lnSpc>
                <a:spcPct val="100000"/>
              </a:lnSpc>
              <a:spcBef>
                <a:spcPts val="1400"/>
              </a:spcBef>
            </a:pPr>
            <a:r>
              <a:rPr lang="en-US" sz="1800" dirty="0">
                <a:solidFill>
                  <a:srgbClr val="0070C0"/>
                </a:solidFill>
                <a:latin typeface="IBM Plex Mono Text" panose="020B0509050203000203" pitchFamily="49" charset="0"/>
              </a:rPr>
              <a:t>We calculated the average payload mass carried by booster version F9 v1.1 with Avg function on ‘PAYLOAD_MASS__KG_’ column.</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761C11B6-265E-F941-9126-192140C3E338}"/>
              </a:ext>
            </a:extLst>
          </p:cNvPr>
          <p:cNvPicPr>
            <a:picLocks noChangeAspect="1"/>
          </p:cNvPicPr>
          <p:nvPr/>
        </p:nvPicPr>
        <p:blipFill>
          <a:blip r:embed="rId3"/>
          <a:stretch>
            <a:fillRect/>
          </a:stretch>
        </p:blipFill>
        <p:spPr>
          <a:xfrm>
            <a:off x="893135" y="2477386"/>
            <a:ext cx="9622465" cy="3413051"/>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89681"/>
            <a:ext cx="10515601" cy="938840"/>
          </a:xfrm>
          <a:prstGeom prst="rect">
            <a:avLst/>
          </a:prstGeom>
        </p:spPr>
        <p:txBody>
          <a:bodyPr lIns="91440" tIns="45720" rIns="91440" bIns="45720" anchor="t">
            <a:normAutofit/>
          </a:bodyPr>
          <a:lstStyle/>
          <a:p>
            <a:pPr>
              <a:lnSpc>
                <a:spcPct val="100000"/>
              </a:lnSpc>
              <a:spcBef>
                <a:spcPts val="1400"/>
              </a:spcBef>
            </a:pPr>
            <a:r>
              <a:rPr lang="en-US" sz="1800" dirty="0">
                <a:solidFill>
                  <a:srgbClr val="0070C0"/>
                </a:solidFill>
                <a:latin typeface="IBM Plex Mono Text" panose="020B0509050203000203" pitchFamily="49" charset="0"/>
              </a:rPr>
              <a:t>To get the first successful landing outcome date on ground pad we used min function on Date column.</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F23D656D-4247-9CCA-702B-9D59F8B92B98}"/>
              </a:ext>
            </a:extLst>
          </p:cNvPr>
          <p:cNvPicPr>
            <a:picLocks noChangeAspect="1"/>
          </p:cNvPicPr>
          <p:nvPr/>
        </p:nvPicPr>
        <p:blipFill>
          <a:blip r:embed="rId3"/>
          <a:stretch>
            <a:fillRect/>
          </a:stretch>
        </p:blipFill>
        <p:spPr>
          <a:xfrm>
            <a:off x="946299" y="2197666"/>
            <a:ext cx="9845748" cy="3974361"/>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68421"/>
            <a:ext cx="10515600" cy="715559"/>
          </a:xfrm>
          <a:prstGeom prst="rect">
            <a:avLst/>
          </a:prstGeom>
        </p:spPr>
        <p:txBody>
          <a:bodyPr lIns="91440" tIns="45720" rIns="91440" bIns="45720" anchor="t">
            <a:normAutofit/>
          </a:bodyPr>
          <a:lstStyle/>
          <a:p>
            <a:pPr>
              <a:spcBef>
                <a:spcPts val="1400"/>
              </a:spcBef>
            </a:pPr>
            <a:r>
              <a:rPr lang="en-US" sz="1800" dirty="0">
                <a:solidFill>
                  <a:srgbClr val="0070C0"/>
                </a:solidFill>
                <a:latin typeface="IBM Plex Mono Text" panose="020B0509050203000203" pitchFamily="49" charset="0"/>
              </a:rPr>
              <a:t>We used the WHERE clause to filter for boosters which have successfully landed on drone ship and applied the AND condition to determine successful landing with payload mass greater than 4000 but less than 6000</a:t>
            </a: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5F2C97FC-1593-DD03-89C7-3BB44C9038C7}"/>
              </a:ext>
            </a:extLst>
          </p:cNvPr>
          <p:cNvPicPr>
            <a:picLocks noChangeAspect="1"/>
          </p:cNvPicPr>
          <p:nvPr/>
        </p:nvPicPr>
        <p:blipFill>
          <a:blip r:embed="rId3"/>
          <a:stretch>
            <a:fillRect/>
          </a:stretch>
        </p:blipFill>
        <p:spPr>
          <a:xfrm>
            <a:off x="2211572" y="2169047"/>
            <a:ext cx="8420985" cy="4306186"/>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57789"/>
            <a:ext cx="9745589" cy="715560"/>
          </a:xfrm>
          <a:prstGeom prst="rect">
            <a:avLst/>
          </a:prstGeom>
        </p:spPr>
        <p:txBody>
          <a:bodyPr>
            <a:normAutofit/>
          </a:bodyPr>
          <a:lstStyle/>
          <a:p>
            <a:pPr>
              <a:lnSpc>
                <a:spcPct val="100000"/>
              </a:lnSpc>
              <a:spcBef>
                <a:spcPts val="1400"/>
              </a:spcBef>
            </a:pPr>
            <a:r>
              <a:rPr lang="en-US" sz="1800" dirty="0">
                <a:solidFill>
                  <a:srgbClr val="0070C0"/>
                </a:solidFill>
                <a:latin typeface="IBM Plex Mono Text" panose="020B0509050203000203" pitchFamily="49" charset="0"/>
              </a:rPr>
              <a:t>To get the total number of successful and failure mission outcomes, we used the count function on “</a:t>
            </a:r>
            <a:r>
              <a:rPr lang="en-US" sz="1800" dirty="0" err="1">
                <a:solidFill>
                  <a:srgbClr val="0070C0"/>
                </a:solidFill>
                <a:latin typeface="IBM Plex Mono Text" panose="020B0509050203000203" pitchFamily="49" charset="0"/>
              </a:rPr>
              <a:t>Mission_Outcome</a:t>
            </a:r>
            <a:r>
              <a:rPr lang="en-US" sz="1800" dirty="0">
                <a:solidFill>
                  <a:srgbClr val="0070C0"/>
                </a:solidFill>
                <a:latin typeface="IBM Plex Mono Text" panose="020B0509050203000203" pitchFamily="49" charset="0"/>
              </a:rPr>
              <a:t>’ column and done group by on same.</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C0C2ED56-271A-D31E-010E-88EDB3F9EC6C}"/>
              </a:ext>
            </a:extLst>
          </p:cNvPr>
          <p:cNvPicPr>
            <a:picLocks noChangeAspect="1"/>
          </p:cNvPicPr>
          <p:nvPr/>
        </p:nvPicPr>
        <p:blipFill>
          <a:blip r:embed="rId3"/>
          <a:stretch>
            <a:fillRect/>
          </a:stretch>
        </p:blipFill>
        <p:spPr>
          <a:xfrm>
            <a:off x="1881963" y="2262415"/>
            <a:ext cx="8080744" cy="4480948"/>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35</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84947" y="1315257"/>
            <a:ext cx="10600664" cy="992008"/>
          </a:xfrm>
          <a:prstGeom prst="rect">
            <a:avLst/>
          </a:prstGeom>
        </p:spPr>
        <p:txBody>
          <a:bodyPr>
            <a:normAutofit/>
          </a:bodyPr>
          <a:lstStyle/>
          <a:p>
            <a:pPr>
              <a:spcBef>
                <a:spcPts val="1400"/>
              </a:spcBef>
            </a:pPr>
            <a:r>
              <a:rPr lang="en-US" sz="1800" dirty="0">
                <a:solidFill>
                  <a:srgbClr val="0070C0"/>
                </a:solidFill>
                <a:latin typeface="IBM Plex Mono Text" panose="020B0509050203000203" pitchFamily="49" charset="0"/>
              </a:rPr>
              <a:t>We determined the booster that have carried the maximum payload using a subquery in the WHERE clause and the MAX() function on payload mass column.</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A2CFC84A-D726-5849-7490-42EF128BD55C}"/>
              </a:ext>
            </a:extLst>
          </p:cNvPr>
          <p:cNvPicPr>
            <a:picLocks noChangeAspect="1"/>
          </p:cNvPicPr>
          <p:nvPr/>
        </p:nvPicPr>
        <p:blipFill>
          <a:blip r:embed="rId3"/>
          <a:stretch>
            <a:fillRect/>
          </a:stretch>
        </p:blipFill>
        <p:spPr>
          <a:xfrm>
            <a:off x="1476646" y="2402953"/>
            <a:ext cx="8241512" cy="4157335"/>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36</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25893"/>
            <a:ext cx="9745589" cy="726192"/>
          </a:xfrm>
          <a:prstGeom prst="rect">
            <a:avLst/>
          </a:prstGeom>
        </p:spPr>
        <p:txBody>
          <a:bodyPr lIns="91440" tIns="45720" rIns="91440" bIns="45720" anchor="t">
            <a:normAutofit/>
          </a:bodyPr>
          <a:lstStyle/>
          <a:p>
            <a:pPr>
              <a:lnSpc>
                <a:spcPct val="100000"/>
              </a:lnSpc>
              <a:spcBef>
                <a:spcPts val="1400"/>
              </a:spcBef>
            </a:pPr>
            <a:r>
              <a:rPr lang="en-US" sz="1800" dirty="0">
                <a:solidFill>
                  <a:srgbClr val="0070C0"/>
                </a:solidFill>
                <a:latin typeface="IBM Plex Mono Text" panose="020B0509050203000203" pitchFamily="49" charset="0"/>
              </a:rPr>
              <a:t>To get the records for 2015 year, we used </a:t>
            </a:r>
            <a:r>
              <a:rPr lang="en-US" sz="1800" dirty="0" err="1">
                <a:solidFill>
                  <a:srgbClr val="0070C0"/>
                </a:solidFill>
                <a:latin typeface="IBM Plex Mono Text" panose="020B0509050203000203" pitchFamily="49" charset="0"/>
              </a:rPr>
              <a:t>strftime</a:t>
            </a:r>
            <a:r>
              <a:rPr lang="en-US" sz="1800" dirty="0">
                <a:solidFill>
                  <a:srgbClr val="0070C0"/>
                </a:solidFill>
                <a:latin typeface="IBM Plex Mono Text" panose="020B0509050203000203" pitchFamily="49" charset="0"/>
              </a:rPr>
              <a:t> method which represents a string representing date and time using date, time or datetime object.</a:t>
            </a: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75310554-CAEA-0D46-FE26-842238695706}"/>
              </a:ext>
            </a:extLst>
          </p:cNvPr>
          <p:cNvPicPr>
            <a:picLocks noChangeAspect="1"/>
          </p:cNvPicPr>
          <p:nvPr/>
        </p:nvPicPr>
        <p:blipFill>
          <a:blip r:embed="rId3"/>
          <a:stretch>
            <a:fillRect/>
          </a:stretch>
        </p:blipFill>
        <p:spPr>
          <a:xfrm>
            <a:off x="1541722" y="2195422"/>
            <a:ext cx="8197702" cy="3971462"/>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37</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79060"/>
            <a:ext cx="9043841" cy="1417304"/>
          </a:xfrm>
          <a:prstGeom prst="rect">
            <a:avLst/>
          </a:prstGeom>
        </p:spPr>
        <p:txBody>
          <a:bodyPr lIns="91440" tIns="45720" rIns="91440" bIns="45720" anchor="t"/>
          <a:lstStyle/>
          <a:p>
            <a:pPr>
              <a:spcBef>
                <a:spcPts val="1400"/>
              </a:spcBef>
            </a:pPr>
            <a:r>
              <a:rPr lang="en-US" sz="1800" dirty="0">
                <a:solidFill>
                  <a:srgbClr val="0070C0"/>
                </a:solidFill>
                <a:latin typeface="IBM Plex Mono Text" panose="020B0509050203000203" pitchFamily="49" charset="0"/>
              </a:rPr>
              <a:t>We selected Landing outcomes and the COUNT of landing outcomes from the data and used the WHERE clause to filter for landing outcomes BETWEEN 2010-06-04 to 2010-03-20.</a:t>
            </a:r>
          </a:p>
          <a:p>
            <a:pPr>
              <a:spcBef>
                <a:spcPts val="1400"/>
              </a:spcBef>
            </a:pPr>
            <a:r>
              <a:rPr lang="en-US" sz="1800" dirty="0">
                <a:solidFill>
                  <a:srgbClr val="0070C0"/>
                </a:solidFill>
                <a:latin typeface="IBM Plex Mono Text" panose="020B0509050203000203" pitchFamily="49" charset="0"/>
              </a:rPr>
              <a:t>We applied the GROUP BY clause to group the landing outcomes and the ORDER BY clause to order the grouped landing outcome in descending order.</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633809B1-DA9D-44A8-27DA-97F10EF36F18}"/>
              </a:ext>
            </a:extLst>
          </p:cNvPr>
          <p:cNvPicPr>
            <a:picLocks noChangeAspect="1"/>
          </p:cNvPicPr>
          <p:nvPr/>
        </p:nvPicPr>
        <p:blipFill>
          <a:blip r:embed="rId3"/>
          <a:stretch>
            <a:fillRect/>
          </a:stretch>
        </p:blipFill>
        <p:spPr>
          <a:xfrm>
            <a:off x="965501" y="3180944"/>
            <a:ext cx="10400050" cy="2772383"/>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9738" y="1339233"/>
            <a:ext cx="10505873" cy="1133803"/>
          </a:xfrm>
          <a:prstGeom prst="rect">
            <a:avLst/>
          </a:prstGeom>
        </p:spPr>
        <p:txBody>
          <a:bodyPr lIns="91440" tIns="45720" rIns="91440" bIns="45720" anchor="t">
            <a:normAutofit fontScale="85000" lnSpcReduction="20000"/>
          </a:bodyPr>
          <a:lstStyle/>
          <a:p>
            <a:pPr>
              <a:lnSpc>
                <a:spcPct val="100000"/>
              </a:lnSpc>
              <a:spcBef>
                <a:spcPts val="1400"/>
              </a:spcBef>
            </a:pPr>
            <a:r>
              <a:rPr lang="en-US" sz="2100" dirty="0">
                <a:solidFill>
                  <a:srgbClr val="0070C0"/>
                </a:solidFill>
                <a:latin typeface="IBM Plex Mono Text" panose="020B0509050203000203" pitchFamily="49" charset="0"/>
              </a:rPr>
              <a:t>We can see SpaceX launch sites are at The Unites states of America’s coasts California and Florida.</a:t>
            </a:r>
          </a:p>
          <a:p>
            <a:pPr>
              <a:lnSpc>
                <a:spcPct val="100000"/>
              </a:lnSpc>
              <a:spcBef>
                <a:spcPts val="1400"/>
              </a:spcBef>
            </a:pPr>
            <a:r>
              <a:rPr lang="en-US" sz="2100" dirty="0">
                <a:solidFill>
                  <a:srgbClr val="0070C0"/>
                </a:solidFill>
                <a:latin typeface="IBM Plex Mono Text" panose="020B0509050203000203" pitchFamily="49" charset="0"/>
              </a:rPr>
              <a:t>All launch sites are in proximity to the equator and the coast.</a:t>
            </a:r>
          </a:p>
          <a:p>
            <a:pPr>
              <a:lnSpc>
                <a:spcPct val="100000"/>
              </a:lnSpc>
              <a:spcBef>
                <a:spcPts val="1400"/>
              </a:spcBef>
            </a:pPr>
            <a:r>
              <a:rPr lang="en-US" sz="2100" dirty="0">
                <a:solidFill>
                  <a:srgbClr val="0070C0"/>
                </a:solidFill>
                <a:latin typeface="IBM Plex Mono Text" panose="020B0509050203000203" pitchFamily="49" charset="0"/>
              </a:rPr>
              <a:t> The launch sites in close proximity to the coast are for safety reasons.</a:t>
            </a:r>
          </a:p>
          <a:p>
            <a:pPr>
              <a:lnSpc>
                <a:spcPct val="100000"/>
              </a:lnSpc>
              <a:spcBef>
                <a:spcPts val="1400"/>
              </a:spcBef>
            </a:pPr>
            <a:endParaRPr lang="en-US" sz="2200" dirty="0">
              <a:solidFill>
                <a:schemeClr val="accent3">
                  <a:lumMod val="25000"/>
                </a:schemeClr>
              </a:solidFill>
              <a:latin typeface="Abadi"/>
            </a:endParaRPr>
          </a:p>
          <a:p>
            <a:endParaRPr lang="en-US"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SpaceX Launch Sites</a:t>
            </a:r>
          </a:p>
        </p:txBody>
      </p:sp>
      <p:pic>
        <p:nvPicPr>
          <p:cNvPr id="6" name="Picture 5">
            <a:extLst>
              <a:ext uri="{FF2B5EF4-FFF2-40B4-BE49-F238E27FC236}">
                <a16:creationId xmlns:a16="http://schemas.microsoft.com/office/drawing/2014/main" id="{F692590A-B292-AF10-F6BE-1D2B469D9ED7}"/>
              </a:ext>
            </a:extLst>
          </p:cNvPr>
          <p:cNvPicPr>
            <a:picLocks noChangeAspect="1"/>
          </p:cNvPicPr>
          <p:nvPr/>
        </p:nvPicPr>
        <p:blipFill>
          <a:blip r:embed="rId3"/>
          <a:stretch>
            <a:fillRect/>
          </a:stretch>
        </p:blipFill>
        <p:spPr>
          <a:xfrm>
            <a:off x="906389" y="2840468"/>
            <a:ext cx="10142621" cy="3321342"/>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dirty="0">
              <a:solidFill>
                <a:srgbClr val="0B49CB"/>
              </a:solidFill>
            </a:endParaRPr>
          </a:p>
        </p:txBody>
      </p:sp>
      <p:pic>
        <p:nvPicPr>
          <p:cNvPr id="2" name="Picture 1">
            <a:extLst>
              <a:ext uri="{FF2B5EF4-FFF2-40B4-BE49-F238E27FC236}">
                <a16:creationId xmlns:a16="http://schemas.microsoft.com/office/drawing/2014/main" id="{D5E91171-D297-3AB4-A8E7-C48982E6E4BD}"/>
              </a:ext>
            </a:extLst>
          </p:cNvPr>
          <p:cNvPicPr>
            <a:picLocks noChangeAspect="1"/>
          </p:cNvPicPr>
          <p:nvPr/>
        </p:nvPicPr>
        <p:blipFill>
          <a:blip r:embed="rId3">
            <a:duotone>
              <a:schemeClr val="accent1">
                <a:shade val="45000"/>
                <a:satMod val="135000"/>
              </a:schemeClr>
              <a:prstClr val="white"/>
            </a:duotone>
          </a:blip>
          <a:stretch>
            <a:fillRect/>
          </a:stretch>
        </p:blipFill>
        <p:spPr>
          <a:xfrm>
            <a:off x="164985" y="1836716"/>
            <a:ext cx="3165389" cy="3165389"/>
          </a:xfrm>
          <a:prstGeom prst="rect">
            <a:avLst/>
          </a:prstGeom>
        </p:spPr>
      </p:pic>
      <p:sp>
        <p:nvSpPr>
          <p:cNvPr id="3" name="Content Placeholder 2">
            <a:extLst>
              <a:ext uri="{FF2B5EF4-FFF2-40B4-BE49-F238E27FC236}">
                <a16:creationId xmlns:a16="http://schemas.microsoft.com/office/drawing/2014/main" id="{811B17D4-2A39-C49D-C889-3B45D5B89075}"/>
              </a:ext>
            </a:extLst>
          </p:cNvPr>
          <p:cNvSpPr txBox="1">
            <a:spLocks/>
          </p:cNvSpPr>
          <p:nvPr/>
        </p:nvSpPr>
        <p:spPr>
          <a:xfrm>
            <a:off x="3330374" y="1616149"/>
            <a:ext cx="8397338" cy="440942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1600" b="1" dirty="0"/>
              <a:t>Project background and context</a:t>
            </a:r>
          </a:p>
          <a:p>
            <a:pPr marL="457200" lvl="1" indent="0" algn="just">
              <a:spcBef>
                <a:spcPts val="1400"/>
              </a:spcBef>
              <a:buNone/>
            </a:pPr>
            <a:r>
              <a:rPr lang="en-US" sz="1600" dirty="0"/>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p>
          <a:p>
            <a:pPr marL="457200" lvl="1" indent="0" algn="just">
              <a:spcBef>
                <a:spcPts val="1400"/>
              </a:spcBef>
              <a:buNone/>
            </a:pPr>
            <a:endParaRPr lang="en-US" sz="1600" dirty="0"/>
          </a:p>
          <a:p>
            <a:pPr>
              <a:spcBef>
                <a:spcPts val="1400"/>
              </a:spcBef>
            </a:pPr>
            <a:r>
              <a:rPr lang="en-US" sz="1600" b="1" dirty="0"/>
              <a:t>Problems you want to find answers</a:t>
            </a:r>
          </a:p>
          <a:p>
            <a:pPr lvl="1">
              <a:spcBef>
                <a:spcPts val="1400"/>
              </a:spcBef>
              <a:buFontTx/>
              <a:buChar char="-"/>
            </a:pPr>
            <a:r>
              <a:rPr lang="en-US" sz="1600" dirty="0"/>
              <a:t>What factors determine if the rocket will land successfully?</a:t>
            </a:r>
          </a:p>
          <a:p>
            <a:pPr lvl="1">
              <a:spcBef>
                <a:spcPts val="1400"/>
              </a:spcBef>
              <a:buFontTx/>
              <a:buChar char="-"/>
            </a:pPr>
            <a:r>
              <a:rPr lang="en-US" sz="1600" dirty="0"/>
              <a:t>The interaction amongst various features that determine the success rate of a successful landing.</a:t>
            </a:r>
          </a:p>
          <a:p>
            <a:pPr lvl="1">
              <a:spcBef>
                <a:spcPts val="1400"/>
              </a:spcBef>
              <a:buFontTx/>
              <a:buChar char="-"/>
            </a:pPr>
            <a:r>
              <a:rPr lang="en-US" sz="1600" dirty="0"/>
              <a:t>What operating conditions needs to be in place to ensure a successful landing program.</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326857"/>
            <a:ext cx="11016706" cy="844843"/>
          </a:xfrm>
          <a:prstGeom prst="rect">
            <a:avLst/>
          </a:prstGeom>
        </p:spPr>
        <p:txBody>
          <a:bodyPr lIns="91440" tIns="45720" rIns="91440" bIns="45720" anchor="t">
            <a:normAutofit fontScale="92500" lnSpcReduction="10000"/>
          </a:bodyPr>
          <a:lstStyle/>
          <a:p>
            <a:pPr>
              <a:lnSpc>
                <a:spcPct val="100000"/>
              </a:lnSpc>
              <a:spcBef>
                <a:spcPts val="1400"/>
              </a:spcBef>
            </a:pPr>
            <a:r>
              <a:rPr lang="en-US" sz="1900" dirty="0">
                <a:solidFill>
                  <a:srgbClr val="0070C0"/>
                </a:solidFill>
                <a:latin typeface="IBM Plex Mono Text" panose="020B0509050203000203" pitchFamily="49" charset="0"/>
              </a:rPr>
              <a:t>We enhanced the map by adding the launch outcomes for each site to see which sites have high success rates. The numbers in yellow marker shows the total outcomes per site and green marker shows successful launches and Red Marker shows Failures.</a:t>
            </a:r>
          </a:p>
          <a:p>
            <a:pPr>
              <a:spcBef>
                <a:spcPts val="1400"/>
              </a:spcBef>
            </a:pPr>
            <a:endParaRPr lang="en-US" dirty="0">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Success/Failed Launch Sites</a:t>
            </a:r>
          </a:p>
        </p:txBody>
      </p:sp>
      <p:pic>
        <p:nvPicPr>
          <p:cNvPr id="4" name="Picture 3">
            <a:extLst>
              <a:ext uri="{FF2B5EF4-FFF2-40B4-BE49-F238E27FC236}">
                <a16:creationId xmlns:a16="http://schemas.microsoft.com/office/drawing/2014/main" id="{734F2A5D-E489-6014-5868-C92B412A9E08}"/>
              </a:ext>
            </a:extLst>
          </p:cNvPr>
          <p:cNvPicPr>
            <a:picLocks noChangeAspect="1"/>
          </p:cNvPicPr>
          <p:nvPr/>
        </p:nvPicPr>
        <p:blipFill>
          <a:blip r:embed="rId3"/>
          <a:stretch>
            <a:fillRect/>
          </a:stretch>
        </p:blipFill>
        <p:spPr>
          <a:xfrm>
            <a:off x="906390" y="2171700"/>
            <a:ext cx="5323587" cy="3927649"/>
          </a:xfrm>
          <a:prstGeom prst="rect">
            <a:avLst/>
          </a:prstGeom>
        </p:spPr>
      </p:pic>
      <p:pic>
        <p:nvPicPr>
          <p:cNvPr id="7" name="Picture 6">
            <a:extLst>
              <a:ext uri="{FF2B5EF4-FFF2-40B4-BE49-F238E27FC236}">
                <a16:creationId xmlns:a16="http://schemas.microsoft.com/office/drawing/2014/main" id="{B0BFCFB3-5AD4-3678-B567-273260629B01}"/>
              </a:ext>
            </a:extLst>
          </p:cNvPr>
          <p:cNvPicPr>
            <a:picLocks noChangeAspect="1"/>
          </p:cNvPicPr>
          <p:nvPr/>
        </p:nvPicPr>
        <p:blipFill>
          <a:blip r:embed="rId4"/>
          <a:stretch>
            <a:fillRect/>
          </a:stretch>
        </p:blipFill>
        <p:spPr>
          <a:xfrm>
            <a:off x="6366358" y="2171700"/>
            <a:ext cx="5420358" cy="3853873"/>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328947"/>
            <a:ext cx="10515601" cy="2100053"/>
          </a:xfrm>
          <a:prstGeom prst="rect">
            <a:avLst/>
          </a:prstGeom>
        </p:spPr>
        <p:txBody>
          <a:bodyPr lIns="91440" tIns="45720" rIns="91440" bIns="45720" anchor="t">
            <a:noAutofit/>
          </a:bodyPr>
          <a:lstStyle/>
          <a:p>
            <a:pPr>
              <a:lnSpc>
                <a:spcPct val="100000"/>
              </a:lnSpc>
              <a:spcBef>
                <a:spcPts val="1400"/>
              </a:spcBef>
            </a:pPr>
            <a:r>
              <a:rPr lang="en-US" sz="1200" dirty="0">
                <a:solidFill>
                  <a:srgbClr val="0070C0"/>
                </a:solidFill>
                <a:latin typeface="IBM Plex Mono Text" panose="020B0509050203000203" pitchFamily="49" charset="0"/>
              </a:rPr>
              <a:t>We explored launch site and its closed proximities to find nearest railway, coastline and highway</a:t>
            </a:r>
          </a:p>
          <a:p>
            <a:pPr>
              <a:lnSpc>
                <a:spcPct val="100000"/>
              </a:lnSpc>
              <a:spcBef>
                <a:spcPts val="1400"/>
              </a:spcBef>
            </a:pPr>
            <a:r>
              <a:rPr lang="en-US" sz="1200" dirty="0">
                <a:solidFill>
                  <a:srgbClr val="0070C0"/>
                </a:solidFill>
                <a:latin typeface="IBM Plex Mono Text" panose="020B0509050203000203" pitchFamily="49" charset="0"/>
              </a:rPr>
              <a:t>As mentioned before, launch sites are in close proximity to equator to minimize fuel consumption by using Earth eastward spin to help spaceships get into orbit.</a:t>
            </a:r>
          </a:p>
          <a:p>
            <a:pPr>
              <a:lnSpc>
                <a:spcPct val="100000"/>
              </a:lnSpc>
              <a:spcBef>
                <a:spcPts val="1400"/>
              </a:spcBef>
            </a:pPr>
            <a:r>
              <a:rPr lang="en-US" sz="1200" dirty="0">
                <a:solidFill>
                  <a:srgbClr val="0070C0"/>
                </a:solidFill>
                <a:latin typeface="IBM Plex Mono Text" panose="020B0509050203000203" pitchFamily="49" charset="0"/>
              </a:rPr>
              <a:t>Launch sites are in close proximity to coastline so they can fly over the ocean during launch.</a:t>
            </a:r>
          </a:p>
          <a:p>
            <a:pPr>
              <a:lnSpc>
                <a:spcPct val="100000"/>
              </a:lnSpc>
              <a:spcBef>
                <a:spcPts val="1400"/>
              </a:spcBef>
            </a:pPr>
            <a:r>
              <a:rPr lang="en-US" sz="1200" dirty="0">
                <a:solidFill>
                  <a:srgbClr val="0070C0"/>
                </a:solidFill>
                <a:latin typeface="IBM Plex Mono Text" panose="020B0509050203000203" pitchFamily="49" charset="0"/>
              </a:rPr>
              <a:t>Launch sites are in close proximity to highways, which allows for easily transport required people and property.</a:t>
            </a:r>
          </a:p>
          <a:p>
            <a:pPr>
              <a:lnSpc>
                <a:spcPct val="100000"/>
              </a:lnSpc>
              <a:spcBef>
                <a:spcPts val="1400"/>
              </a:spcBef>
            </a:pPr>
            <a:r>
              <a:rPr lang="en-US" sz="1200" dirty="0">
                <a:solidFill>
                  <a:srgbClr val="0070C0"/>
                </a:solidFill>
                <a:latin typeface="IBM Plex Mono Text" panose="020B0509050203000203" pitchFamily="49" charset="0"/>
              </a:rPr>
              <a:t>Launch sites are in close proximity to railways, which allows transport for heavy cargo.</a:t>
            </a:r>
          </a:p>
          <a:p>
            <a:pPr>
              <a:lnSpc>
                <a:spcPct val="100000"/>
              </a:lnSpc>
              <a:spcBef>
                <a:spcPts val="1400"/>
              </a:spcBef>
            </a:pPr>
            <a:r>
              <a:rPr lang="en-US" sz="1200" dirty="0">
                <a:solidFill>
                  <a:srgbClr val="0070C0"/>
                </a:solidFill>
                <a:latin typeface="IBM Plex Mono Text" panose="020B0509050203000203" pitchFamily="49" charset="0"/>
              </a:rPr>
              <a:t>Launch sites are not in close proximity to cities, which minimizes danger to population dense areas.</a:t>
            </a: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Distance between Launch Sites to proximities</a:t>
            </a:r>
          </a:p>
        </p:txBody>
      </p:sp>
      <p:pic>
        <p:nvPicPr>
          <p:cNvPr id="4" name="Picture 3">
            <a:extLst>
              <a:ext uri="{FF2B5EF4-FFF2-40B4-BE49-F238E27FC236}">
                <a16:creationId xmlns:a16="http://schemas.microsoft.com/office/drawing/2014/main" id="{775EDAA9-990B-5FF9-DFE7-7DFA7DB8B23B}"/>
              </a:ext>
            </a:extLst>
          </p:cNvPr>
          <p:cNvPicPr>
            <a:picLocks noChangeAspect="1"/>
          </p:cNvPicPr>
          <p:nvPr/>
        </p:nvPicPr>
        <p:blipFill>
          <a:blip r:embed="rId3"/>
          <a:stretch>
            <a:fillRect/>
          </a:stretch>
        </p:blipFill>
        <p:spPr>
          <a:xfrm>
            <a:off x="843853" y="3684271"/>
            <a:ext cx="10229431" cy="2415077"/>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303121"/>
            <a:ext cx="10515601" cy="957758"/>
          </a:xfrm>
          <a:prstGeom prst="rect">
            <a:avLst/>
          </a:prstGeom>
        </p:spPr>
        <p:txBody>
          <a:bodyPr lIns="91440" tIns="45720" rIns="91440" bIns="45720" anchor="t">
            <a:normAutofit/>
          </a:bodyPr>
          <a:lstStyle/>
          <a:p>
            <a:pPr>
              <a:lnSpc>
                <a:spcPct val="100000"/>
              </a:lnSpc>
              <a:spcBef>
                <a:spcPts val="1400"/>
              </a:spcBef>
            </a:pPr>
            <a:r>
              <a:rPr lang="en-US" sz="1800" dirty="0">
                <a:solidFill>
                  <a:schemeClr val="accent3">
                    <a:lumMod val="25000"/>
                  </a:schemeClr>
                </a:solidFill>
                <a:latin typeface="Abadi"/>
              </a:rPr>
              <a:t> </a:t>
            </a:r>
            <a:r>
              <a:rPr lang="en-US" sz="1800" dirty="0">
                <a:solidFill>
                  <a:srgbClr val="0070C0"/>
                </a:solidFill>
                <a:latin typeface="IBM Plex Mono Text" panose="020B0509050203000203" pitchFamily="49" charset="0"/>
              </a:rPr>
              <a:t>Launch success count for all sites</a:t>
            </a: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by all Launch Sites</a:t>
            </a:r>
          </a:p>
        </p:txBody>
      </p:sp>
      <p:pic>
        <p:nvPicPr>
          <p:cNvPr id="2" name="Picture 1">
            <a:extLst>
              <a:ext uri="{FF2B5EF4-FFF2-40B4-BE49-F238E27FC236}">
                <a16:creationId xmlns:a16="http://schemas.microsoft.com/office/drawing/2014/main" id="{F2E43563-7ACE-09DF-3552-9C3A956A82B0}"/>
              </a:ext>
            </a:extLst>
          </p:cNvPr>
          <p:cNvPicPr>
            <a:picLocks noChangeAspect="1"/>
          </p:cNvPicPr>
          <p:nvPr/>
        </p:nvPicPr>
        <p:blipFill>
          <a:blip r:embed="rId3"/>
          <a:stretch>
            <a:fillRect/>
          </a:stretch>
        </p:blipFill>
        <p:spPr>
          <a:xfrm>
            <a:off x="770012" y="2476301"/>
            <a:ext cx="10172644" cy="3351743"/>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84267" y="1376630"/>
            <a:ext cx="10551583" cy="763670"/>
          </a:xfrm>
          <a:prstGeom prst="rect">
            <a:avLst/>
          </a:prstGeom>
        </p:spPr>
        <p:txBody>
          <a:bodyPr lIns="91440" tIns="45720" rIns="91440" bIns="45720" anchor="t">
            <a:normAutofit/>
          </a:bodyPr>
          <a:lstStyle/>
          <a:p>
            <a:pPr>
              <a:lnSpc>
                <a:spcPct val="100000"/>
              </a:lnSpc>
              <a:spcBef>
                <a:spcPts val="1400"/>
              </a:spcBef>
            </a:pPr>
            <a:r>
              <a:rPr lang="en-US" sz="1800" dirty="0">
                <a:solidFill>
                  <a:srgbClr val="0070C0"/>
                </a:solidFill>
                <a:latin typeface="IBM Plex Mono Text" panose="020B0509050203000203" pitchFamily="49" charset="0"/>
              </a:rPr>
              <a:t>KSC LC-39A has the highest success rate of 76.9% </a:t>
            </a:r>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with highest success Ratio</a:t>
            </a:r>
          </a:p>
        </p:txBody>
      </p:sp>
      <p:pic>
        <p:nvPicPr>
          <p:cNvPr id="4" name="Picture 3">
            <a:extLst>
              <a:ext uri="{FF2B5EF4-FFF2-40B4-BE49-F238E27FC236}">
                <a16:creationId xmlns:a16="http://schemas.microsoft.com/office/drawing/2014/main" id="{DA259528-6B8A-F080-378A-AFCEA75F29D7}"/>
              </a:ext>
            </a:extLst>
          </p:cNvPr>
          <p:cNvPicPr>
            <a:picLocks noChangeAspect="1"/>
          </p:cNvPicPr>
          <p:nvPr/>
        </p:nvPicPr>
        <p:blipFill>
          <a:blip r:embed="rId3"/>
          <a:stretch>
            <a:fillRect/>
          </a:stretch>
        </p:blipFill>
        <p:spPr>
          <a:xfrm>
            <a:off x="784267" y="2311122"/>
            <a:ext cx="10551583" cy="3714452"/>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333258"/>
            <a:ext cx="10414662" cy="1068300"/>
          </a:xfrm>
          <a:prstGeom prst="rect">
            <a:avLst/>
          </a:prstGeom>
        </p:spPr>
        <p:txBody>
          <a:bodyPr lIns="91440" tIns="45720" rIns="91440" bIns="45720" anchor="t">
            <a:normAutofit/>
          </a:bodyPr>
          <a:lstStyle/>
          <a:p>
            <a:pPr>
              <a:lnSpc>
                <a:spcPct val="100000"/>
              </a:lnSpc>
              <a:spcBef>
                <a:spcPts val="1400"/>
              </a:spcBef>
            </a:pPr>
            <a:r>
              <a:rPr lang="en-US" sz="1800" dirty="0">
                <a:solidFill>
                  <a:srgbClr val="0070C0"/>
                </a:solidFill>
                <a:latin typeface="IBM Plex Mono Text" panose="020B0509050203000203" pitchFamily="49" charset="0"/>
              </a:rPr>
              <a:t>Payload range between 2490 to 5300 has the highest success rate.</a:t>
            </a:r>
          </a:p>
          <a:p>
            <a:pPr>
              <a:lnSpc>
                <a:spcPct val="100000"/>
              </a:lnSpc>
              <a:spcBef>
                <a:spcPts val="1400"/>
              </a:spcBef>
            </a:pPr>
            <a:r>
              <a:rPr lang="en-US" sz="1800" dirty="0">
                <a:solidFill>
                  <a:srgbClr val="0070C0"/>
                </a:solidFill>
                <a:latin typeface="IBM Plex Mono Text" panose="020B0509050203000203" pitchFamily="49" charset="0"/>
              </a:rPr>
              <a:t>Between above range FT booster version has the highest success rate.</a:t>
            </a: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Outcome scatter plot</a:t>
            </a:r>
          </a:p>
        </p:txBody>
      </p:sp>
      <p:pic>
        <p:nvPicPr>
          <p:cNvPr id="4" name="Picture 3">
            <a:extLst>
              <a:ext uri="{FF2B5EF4-FFF2-40B4-BE49-F238E27FC236}">
                <a16:creationId xmlns:a16="http://schemas.microsoft.com/office/drawing/2014/main" id="{CBF4942A-0A72-1838-F9F3-028844CD8EC8}"/>
              </a:ext>
            </a:extLst>
          </p:cNvPr>
          <p:cNvPicPr>
            <a:picLocks noChangeAspect="1"/>
          </p:cNvPicPr>
          <p:nvPr/>
        </p:nvPicPr>
        <p:blipFill>
          <a:blip r:embed="rId3"/>
          <a:stretch>
            <a:fillRect/>
          </a:stretch>
        </p:blipFill>
        <p:spPr>
          <a:xfrm>
            <a:off x="163760" y="2861062"/>
            <a:ext cx="5932240" cy="3164511"/>
          </a:xfrm>
          <a:prstGeom prst="rect">
            <a:avLst/>
          </a:prstGeom>
        </p:spPr>
      </p:pic>
      <p:pic>
        <p:nvPicPr>
          <p:cNvPr id="7" name="Picture 6">
            <a:extLst>
              <a:ext uri="{FF2B5EF4-FFF2-40B4-BE49-F238E27FC236}">
                <a16:creationId xmlns:a16="http://schemas.microsoft.com/office/drawing/2014/main" id="{3D2DDFD0-01D3-3FED-ED32-7A0E76B2E67D}"/>
              </a:ext>
            </a:extLst>
          </p:cNvPr>
          <p:cNvPicPr>
            <a:picLocks noChangeAspect="1"/>
          </p:cNvPicPr>
          <p:nvPr/>
        </p:nvPicPr>
        <p:blipFill>
          <a:blip r:embed="rId4"/>
          <a:stretch>
            <a:fillRect/>
          </a:stretch>
        </p:blipFill>
        <p:spPr>
          <a:xfrm>
            <a:off x="6511333" y="2861062"/>
            <a:ext cx="5523606" cy="3164511"/>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1416819"/>
            <a:ext cx="10515601" cy="713432"/>
          </a:xfrm>
          <a:prstGeom prst="rect">
            <a:avLst/>
          </a:prstGeom>
        </p:spPr>
        <p:txBody>
          <a:bodyPr vert="horz" lIns="91440" tIns="45720" rIns="91440" bIns="45720" rtlCol="0" anchor="t">
            <a:normAutofit/>
          </a:bodyPr>
          <a:lstStyle/>
          <a:p>
            <a:pPr>
              <a:lnSpc>
                <a:spcPct val="100000"/>
              </a:lnSpc>
              <a:spcBef>
                <a:spcPts val="1400"/>
              </a:spcBef>
            </a:pPr>
            <a:r>
              <a:rPr lang="en-US" sz="1800" dirty="0">
                <a:solidFill>
                  <a:srgbClr val="0070C0"/>
                </a:solidFill>
                <a:latin typeface="IBM Plex Mono Text" panose="020B0509050203000203" pitchFamily="49" charset="0"/>
              </a:rPr>
              <a:t>The accuracy of all the models looks same.</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Picture 2">
            <a:extLst>
              <a:ext uri="{FF2B5EF4-FFF2-40B4-BE49-F238E27FC236}">
                <a16:creationId xmlns:a16="http://schemas.microsoft.com/office/drawing/2014/main" id="{C066B58E-74D7-FA94-629D-226F922BD2EE}"/>
              </a:ext>
            </a:extLst>
          </p:cNvPr>
          <p:cNvPicPr>
            <a:picLocks noChangeAspect="1"/>
          </p:cNvPicPr>
          <p:nvPr/>
        </p:nvPicPr>
        <p:blipFill>
          <a:blip r:embed="rId3"/>
          <a:stretch>
            <a:fillRect/>
          </a:stretch>
        </p:blipFill>
        <p:spPr>
          <a:xfrm>
            <a:off x="631928" y="2637047"/>
            <a:ext cx="10826044" cy="3292125"/>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39867" y="1414307"/>
            <a:ext cx="10545744" cy="866669"/>
          </a:xfrm>
          <a:prstGeom prst="rect">
            <a:avLst/>
          </a:prstGeom>
        </p:spPr>
        <p:txBody>
          <a:bodyPr>
            <a:noAutofit/>
          </a:bodyPr>
          <a:lstStyle/>
          <a:p>
            <a:pPr>
              <a:lnSpc>
                <a:spcPct val="100000"/>
              </a:lnSpc>
              <a:spcBef>
                <a:spcPts val="1400"/>
              </a:spcBef>
            </a:pPr>
            <a:r>
              <a:rPr lang="en-US" sz="1800" dirty="0">
                <a:solidFill>
                  <a:srgbClr val="0070C0"/>
                </a:solidFill>
                <a:latin typeface="IBM Plex Mono Text" panose="020B0509050203000203" pitchFamily="49" charset="0"/>
              </a:rPr>
              <a:t>The confusion matrix for all the model classifier shows that the classifier can distinguish between the different classes. The major problem is the false positives .i.e., unsuccessful landing marked as successful landing by the classifier.</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B3584657-D213-630B-7BB9-C7C8ADB03B4A}"/>
              </a:ext>
            </a:extLst>
          </p:cNvPr>
          <p:cNvPicPr>
            <a:picLocks noChangeAspect="1"/>
          </p:cNvPicPr>
          <p:nvPr/>
        </p:nvPicPr>
        <p:blipFill>
          <a:blip r:embed="rId3"/>
          <a:stretch>
            <a:fillRect/>
          </a:stretch>
        </p:blipFill>
        <p:spPr>
          <a:xfrm>
            <a:off x="3136627" y="2451797"/>
            <a:ext cx="5014395" cy="371789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49</a:t>
            </a:fld>
            <a:endParaRPr lang="en-US" dirty="0"/>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4953837" y="1467060"/>
            <a:ext cx="6410849" cy="4190162"/>
          </a:xfrm>
          <a:prstGeom prst="rect">
            <a:avLst/>
          </a:prstGeom>
        </p:spPr>
        <p:txBody>
          <a:bodyPr>
            <a:normAutofit/>
          </a:bodyPr>
          <a:lstStyle/>
          <a:p>
            <a:pPr>
              <a:lnSpc>
                <a:spcPct val="100000"/>
              </a:lnSpc>
              <a:spcBef>
                <a:spcPts val="1400"/>
              </a:spcBef>
            </a:pPr>
            <a:r>
              <a:rPr lang="en-US" sz="1800" dirty="0">
                <a:solidFill>
                  <a:srgbClr val="0070C0"/>
                </a:solidFill>
                <a:latin typeface="IBM Plex Mono Text" panose="020B0509050203000203" pitchFamily="49" charset="0"/>
              </a:rPr>
              <a:t>CCAFS LC-40, VAFB SLC-4E, KSC LC-39A and CCAFS SLC-40 are launch sites in space mission.</a:t>
            </a:r>
          </a:p>
          <a:p>
            <a:pPr>
              <a:lnSpc>
                <a:spcPct val="100000"/>
              </a:lnSpc>
              <a:spcBef>
                <a:spcPts val="1400"/>
              </a:spcBef>
            </a:pPr>
            <a:r>
              <a:rPr lang="en-US" sz="1800" dirty="0">
                <a:solidFill>
                  <a:srgbClr val="0070C0"/>
                </a:solidFill>
                <a:latin typeface="IBM Plex Mono Text" panose="020B0509050203000203" pitchFamily="49" charset="0"/>
              </a:rPr>
              <a:t>The larger the flight amount, the greater the success rate at a launch site.</a:t>
            </a:r>
          </a:p>
          <a:p>
            <a:pPr>
              <a:lnSpc>
                <a:spcPct val="100000"/>
              </a:lnSpc>
              <a:spcBef>
                <a:spcPts val="1400"/>
              </a:spcBef>
            </a:pPr>
            <a:r>
              <a:rPr lang="en-US" sz="1800" dirty="0">
                <a:solidFill>
                  <a:srgbClr val="0070C0"/>
                </a:solidFill>
                <a:latin typeface="IBM Plex Mono Text" panose="020B0509050203000203" pitchFamily="49" charset="0"/>
              </a:rPr>
              <a:t>Success rate since 2013 kept increasing till 2020.</a:t>
            </a:r>
          </a:p>
          <a:p>
            <a:pPr>
              <a:lnSpc>
                <a:spcPct val="100000"/>
              </a:lnSpc>
              <a:spcBef>
                <a:spcPts val="1400"/>
              </a:spcBef>
            </a:pPr>
            <a:r>
              <a:rPr lang="en-US" sz="1800" dirty="0">
                <a:solidFill>
                  <a:srgbClr val="0070C0"/>
                </a:solidFill>
                <a:latin typeface="IBM Plex Mono Text" panose="020B0509050203000203" pitchFamily="49" charset="0"/>
              </a:rPr>
              <a:t>Orbits ES-L1, GEO, HEO, SSO, VLEO had the most success rate.</a:t>
            </a:r>
          </a:p>
          <a:p>
            <a:pPr>
              <a:lnSpc>
                <a:spcPct val="100000"/>
              </a:lnSpc>
              <a:spcBef>
                <a:spcPts val="1400"/>
              </a:spcBef>
            </a:pPr>
            <a:r>
              <a:rPr lang="en-US" sz="1800" dirty="0">
                <a:solidFill>
                  <a:srgbClr val="0070C0"/>
                </a:solidFill>
                <a:latin typeface="IBM Plex Mono Text" panose="020B0509050203000203" pitchFamily="49" charset="0"/>
              </a:rPr>
              <a:t>KSC LC-39A had the most successful launches of any sites.</a:t>
            </a:r>
          </a:p>
          <a:p>
            <a:pPr>
              <a:lnSpc>
                <a:spcPct val="100000"/>
              </a:lnSpc>
              <a:spcBef>
                <a:spcPts val="1400"/>
              </a:spcBef>
            </a:pPr>
            <a:r>
              <a:rPr lang="en-US" sz="1800" dirty="0">
                <a:solidFill>
                  <a:srgbClr val="0070C0"/>
                </a:solidFill>
                <a:latin typeface="IBM Plex Mono Text" panose="020B0509050203000203" pitchFamily="49" charset="0"/>
              </a:rPr>
              <a:t>Logistic Regression, Support Vector machines, Decision Tree Classifier and K-nearest neighbors models gave similar accuracy and anyone can be chosen for machine learning algorithm model and tuning</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pic>
        <p:nvPicPr>
          <p:cNvPr id="2" name="Content Placeholder 5">
            <a:extLst>
              <a:ext uri="{FF2B5EF4-FFF2-40B4-BE49-F238E27FC236}">
                <a16:creationId xmlns:a16="http://schemas.microsoft.com/office/drawing/2014/main" id="{FC398BF9-8360-4370-0B18-4D24FCAF846B}"/>
              </a:ext>
            </a:extLst>
          </p:cNvPr>
          <p:cNvPicPr>
            <a:picLocks noChangeAspect="1"/>
          </p:cNvPicPr>
          <p:nvPr/>
        </p:nvPicPr>
        <p:blipFill>
          <a:blip r:embed="rId3">
            <a:duotone>
              <a:schemeClr val="accent1">
                <a:shade val="45000"/>
                <a:satMod val="135000"/>
              </a:schemeClr>
              <a:prstClr val="white"/>
            </a:duotone>
          </a:blip>
          <a:stretch>
            <a:fillRect/>
          </a:stretch>
        </p:blipFill>
        <p:spPr>
          <a:xfrm>
            <a:off x="824517" y="1601439"/>
            <a:ext cx="3054361" cy="3054361"/>
          </a:xfrm>
          <a:prstGeom prst="rect">
            <a:avLst/>
          </a:prstGeom>
        </p:spPr>
      </p:pic>
    </p:spTree>
    <p:extLst>
      <p:ext uri="{BB962C8B-B14F-4D97-AF65-F5344CB8AC3E}">
        <p14:creationId xmlns:p14="http://schemas.microsoft.com/office/powerpoint/2010/main" val="16301236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50</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166051"/>
          </a:xfrm>
          <a:prstGeom prst="rect">
            <a:avLst/>
          </a:prstGeom>
        </p:spPr>
        <p:txBody>
          <a:bodyPr>
            <a:normAutofit/>
          </a:bodyPr>
          <a:lstStyle/>
          <a:p>
            <a:pPr>
              <a:lnSpc>
                <a:spcPct val="100000"/>
              </a:lnSpc>
              <a:spcBef>
                <a:spcPts val="1400"/>
              </a:spcBef>
            </a:pPr>
            <a:r>
              <a:rPr lang="en-US" sz="1800" dirty="0" err="1">
                <a:solidFill>
                  <a:srgbClr val="0070C0"/>
                </a:solidFill>
                <a:latin typeface="IBM Plex Mono Text" panose="020B0509050203000203" pitchFamily="49" charset="0"/>
              </a:rPr>
              <a:t>Githhub</a:t>
            </a:r>
            <a:r>
              <a:rPr lang="en-US" sz="1800" dirty="0">
                <a:solidFill>
                  <a:srgbClr val="0070C0"/>
                </a:solidFill>
                <a:latin typeface="IBM Plex Mono Text" panose="020B0509050203000203" pitchFamily="49" charset="0"/>
              </a:rPr>
              <a:t> Project Source code Reference: </a:t>
            </a:r>
          </a:p>
          <a:p>
            <a:pPr marL="457200" lvl="1" indent="0">
              <a:lnSpc>
                <a:spcPct val="100000"/>
              </a:lnSpc>
              <a:spcBef>
                <a:spcPts val="1400"/>
              </a:spcBef>
              <a:buNone/>
            </a:pPr>
            <a:r>
              <a:rPr lang="en-US" sz="1800" dirty="0">
                <a:solidFill>
                  <a:srgbClr val="0070C0"/>
                </a:solidFill>
                <a:latin typeface="IBM Plex Mono Text" panose="020B0509050203000203" pitchFamily="49" charset="0"/>
                <a:hlinkClick r:id="rId4"/>
              </a:rPr>
              <a:t>https://github.com/maina-duseja/DS-Capstone/tree/main</a:t>
            </a:r>
            <a:endParaRPr lang="en-US" sz="1800" dirty="0">
              <a:solidFill>
                <a:srgbClr val="0070C0"/>
              </a:solidFill>
              <a:latin typeface="IBM Plex Mono Text" panose="020B0509050203000203" pitchFamily="49" charset="0"/>
            </a:endParaRP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011412-D86B-435A-5A3C-782096C7DD15}"/>
              </a:ext>
            </a:extLst>
          </p:cNvPr>
          <p:cNvSpPr>
            <a:spLocks noGrp="1"/>
          </p:cNvSpPr>
          <p:nvPr>
            <p:ph type="title"/>
          </p:nvPr>
        </p:nvSpPr>
        <p:spPr>
          <a:xfrm>
            <a:off x="838200" y="365126"/>
            <a:ext cx="10515600" cy="761926"/>
          </a:xfrm>
        </p:spPr>
        <p:txBody>
          <a:bodyPr/>
          <a:lstStyle/>
          <a:p>
            <a:r>
              <a:rPr lang="en-US" dirty="0">
                <a:solidFill>
                  <a:srgbClr val="0B49CB"/>
                </a:solidFill>
                <a:latin typeface="Abadi"/>
              </a:rPr>
              <a:t>Methodology</a:t>
            </a:r>
            <a:endParaRPr lang="en-US" dirty="0"/>
          </a:p>
        </p:txBody>
      </p:sp>
      <p:sp>
        <p:nvSpPr>
          <p:cNvPr id="4" name="Content Placeholder 2">
            <a:extLst>
              <a:ext uri="{FF2B5EF4-FFF2-40B4-BE49-F238E27FC236}">
                <a16:creationId xmlns:a16="http://schemas.microsoft.com/office/drawing/2014/main" id="{B4850D89-B9F3-9B26-AEEF-E9AEEBDACC0C}"/>
              </a:ext>
            </a:extLst>
          </p:cNvPr>
          <p:cNvSpPr txBox="1">
            <a:spLocks/>
          </p:cNvSpPr>
          <p:nvPr/>
        </p:nvSpPr>
        <p:spPr>
          <a:xfrm>
            <a:off x="3689652" y="1120969"/>
            <a:ext cx="8118116" cy="474820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1400"/>
              </a:spcBef>
              <a:buNone/>
            </a:pPr>
            <a:r>
              <a:rPr lang="en-US" sz="3600" dirty="0">
                <a:solidFill>
                  <a:srgbClr val="0B49CB"/>
                </a:solidFill>
                <a:latin typeface="Abadi"/>
              </a:rPr>
              <a:t>Executive Summary</a:t>
            </a:r>
          </a:p>
          <a:p>
            <a:pPr marL="0" indent="0">
              <a:lnSpc>
                <a:spcPct val="120000"/>
              </a:lnSpc>
              <a:spcBef>
                <a:spcPts val="1400"/>
              </a:spcBef>
              <a:buNone/>
            </a:pPr>
            <a:r>
              <a:rPr lang="en-US" sz="1600" b="1" dirty="0">
                <a:solidFill>
                  <a:srgbClr val="0070C0"/>
                </a:solidFill>
                <a:latin typeface="IBM Plex Mono Text" panose="020B0509050203000203" pitchFamily="49" charset="0"/>
              </a:rPr>
              <a:t>1)</a:t>
            </a:r>
            <a:r>
              <a:rPr lang="en-US" sz="1600" dirty="0">
                <a:solidFill>
                  <a:schemeClr val="accent3">
                    <a:lumMod val="25000"/>
                  </a:schemeClr>
                </a:solidFill>
                <a:latin typeface="Abadi"/>
              </a:rPr>
              <a:t> </a:t>
            </a:r>
            <a:r>
              <a:rPr lang="en-US" sz="1600" b="1" dirty="0">
                <a:solidFill>
                  <a:srgbClr val="0070C0"/>
                </a:solidFill>
                <a:latin typeface="IBM Plex Mono Text" panose="020B0509050203000203" pitchFamily="49" charset="0"/>
              </a:rPr>
              <a:t>Data collection methodology : </a:t>
            </a:r>
            <a:endParaRPr lang="en-US" sz="1600" dirty="0">
              <a:solidFill>
                <a:schemeClr val="accent3">
                  <a:lumMod val="25000"/>
                </a:schemeClr>
              </a:solidFill>
              <a:latin typeface="Abadi"/>
            </a:endParaRPr>
          </a:p>
          <a:p>
            <a:pPr lvl="1">
              <a:lnSpc>
                <a:spcPct val="120000"/>
              </a:lnSpc>
              <a:spcBef>
                <a:spcPts val="1400"/>
              </a:spcBef>
            </a:pPr>
            <a:r>
              <a:rPr lang="en-US" sz="1600" dirty="0">
                <a:solidFill>
                  <a:srgbClr val="0070C0"/>
                </a:solidFill>
                <a:latin typeface="IBM Plex Mono Text" panose="020B0509050203000203" pitchFamily="49" charset="0"/>
              </a:rPr>
              <a:t>Data from SpaceX was obtained from two sources:</a:t>
            </a:r>
          </a:p>
          <a:p>
            <a:pPr lvl="2">
              <a:lnSpc>
                <a:spcPct val="120000"/>
              </a:lnSpc>
              <a:spcBef>
                <a:spcPts val="1400"/>
              </a:spcBef>
            </a:pPr>
            <a:r>
              <a:rPr lang="en-US" sz="1600" dirty="0">
                <a:solidFill>
                  <a:srgbClr val="0070C0"/>
                </a:solidFill>
                <a:latin typeface="IBM Plex Mono Text" panose="020B0509050203000203" pitchFamily="49" charset="0"/>
              </a:rPr>
              <a:t>SpaceX API -&gt; </a:t>
            </a:r>
            <a:r>
              <a:rPr lang="en-US" sz="1600" dirty="0">
                <a:solidFill>
                  <a:srgbClr val="0070C0"/>
                </a:solidFill>
                <a:latin typeface="IBM Plex Mono Text" panose="020B0509050203000203" pitchFamily="49" charset="0"/>
                <a:hlinkClick r:id="rId3">
                  <a:extLst>
                    <a:ext uri="{A12FA001-AC4F-418D-AE19-62706E023703}">
                      <ahyp:hlinkClr xmlns:ahyp="http://schemas.microsoft.com/office/drawing/2018/hyperlinkcolor" val="tx"/>
                    </a:ext>
                  </a:extLst>
                </a:hlinkClick>
              </a:rPr>
              <a:t>https://api.spacexdata.com/v4/</a:t>
            </a:r>
            <a:r>
              <a:rPr lang="en-US" sz="1600" dirty="0">
                <a:solidFill>
                  <a:srgbClr val="0070C0"/>
                </a:solidFill>
                <a:latin typeface="IBM Plex Mono Text" panose="020B0509050203000203" pitchFamily="49" charset="0"/>
              </a:rPr>
              <a:t> (having endpoints /capsules and /cores and launches/past)</a:t>
            </a:r>
          </a:p>
          <a:p>
            <a:pPr lvl="2">
              <a:lnSpc>
                <a:spcPct val="120000"/>
              </a:lnSpc>
              <a:spcBef>
                <a:spcPts val="1400"/>
              </a:spcBef>
            </a:pPr>
            <a:r>
              <a:rPr lang="en-US" sz="1600" dirty="0" err="1">
                <a:solidFill>
                  <a:srgbClr val="0070C0"/>
                </a:solidFill>
                <a:latin typeface="IBM Plex Mono Text" panose="020B0509050203000203" pitchFamily="49" charset="0"/>
              </a:rPr>
              <a:t>WebScraping</a:t>
            </a:r>
            <a:r>
              <a:rPr lang="en-US" sz="1600" dirty="0">
                <a:solidFill>
                  <a:srgbClr val="0070C0"/>
                </a:solidFill>
                <a:latin typeface="IBM Plex Mono Text" panose="020B0509050203000203" pitchFamily="49" charset="0"/>
              </a:rPr>
              <a:t> (https://en.wikipedia.org/wiki/List_of_Falcon/_9/_and_Falcon_Heavy_launches)</a:t>
            </a:r>
          </a:p>
        </p:txBody>
      </p:sp>
      <p:pic>
        <p:nvPicPr>
          <p:cNvPr id="5" name="Picture 4">
            <a:extLst>
              <a:ext uri="{FF2B5EF4-FFF2-40B4-BE49-F238E27FC236}">
                <a16:creationId xmlns:a16="http://schemas.microsoft.com/office/drawing/2014/main" id="{2B786E78-8077-A419-D91D-7BFA0D83F73F}"/>
              </a:ext>
            </a:extLst>
          </p:cNvPr>
          <p:cNvPicPr>
            <a:picLocks noChangeAspect="1"/>
          </p:cNvPicPr>
          <p:nvPr/>
        </p:nvPicPr>
        <p:blipFill>
          <a:blip r:embed="rId4">
            <a:duotone>
              <a:schemeClr val="accent1">
                <a:shade val="45000"/>
                <a:satMod val="135000"/>
              </a:schemeClr>
              <a:prstClr val="white"/>
            </a:duotone>
          </a:blip>
          <a:stretch>
            <a:fillRect/>
          </a:stretch>
        </p:blipFill>
        <p:spPr>
          <a:xfrm>
            <a:off x="437397" y="2243473"/>
            <a:ext cx="3194581" cy="3194581"/>
          </a:xfrm>
          <a:prstGeom prst="rect">
            <a:avLst/>
          </a:prstGeom>
        </p:spPr>
      </p:pic>
      <p:sp>
        <p:nvSpPr>
          <p:cNvPr id="8" name="Slide Number Placeholder 3">
            <a:extLst>
              <a:ext uri="{FF2B5EF4-FFF2-40B4-BE49-F238E27FC236}">
                <a16:creationId xmlns:a16="http://schemas.microsoft.com/office/drawing/2014/main" id="{52DFFC02-FEC2-27FC-35E7-8E984AC5CD5E}"/>
              </a:ext>
            </a:extLst>
          </p:cNvPr>
          <p:cNvSpPr>
            <a:spLocks noGrp="1"/>
          </p:cNvSpPr>
          <p:nvPr>
            <p:ph type="sldNum" sz="quarter" idx="12"/>
          </p:nvPr>
        </p:nvSpPr>
        <p:spPr>
          <a:xfrm>
            <a:off x="8714772" y="6025573"/>
            <a:ext cx="2743200" cy="401638"/>
          </a:xfrm>
        </p:spPr>
        <p:txBody>
          <a:bodyPr/>
          <a:lstStyle/>
          <a:p>
            <a:fld id="{5075537C-CA84-1446-933C-8E9D027F9201}" type="slidenum">
              <a:rPr lang="en-US" smtClean="0"/>
              <a:t>6</a:t>
            </a:fld>
            <a:endParaRPr lang="en-US" dirty="0"/>
          </a:p>
        </p:txBody>
      </p:sp>
      <p:sp>
        <p:nvSpPr>
          <p:cNvPr id="9" name="Rectangle 8">
            <a:extLst>
              <a:ext uri="{FF2B5EF4-FFF2-40B4-BE49-F238E27FC236}">
                <a16:creationId xmlns:a16="http://schemas.microsoft.com/office/drawing/2014/main" id="{D0574F24-C69C-8F76-0433-2514E3A37E2C}"/>
              </a:ext>
            </a:extLst>
          </p:cNvPr>
          <p:cNvSpPr/>
          <p:nvPr/>
        </p:nvSpPr>
        <p:spPr>
          <a:xfrm>
            <a:off x="9658440" y="5263979"/>
            <a:ext cx="1615122" cy="338554"/>
          </a:xfrm>
          <a:prstGeom prst="rect">
            <a:avLst/>
          </a:prstGeom>
          <a:noFill/>
        </p:spPr>
        <p:txBody>
          <a:bodyPr wrap="none" lIns="91440" tIns="45720" rIns="91440" bIns="45720">
            <a:spAutoFit/>
          </a:bodyPr>
          <a:lstStyle/>
          <a:p>
            <a:pPr algn="ctr"/>
            <a:r>
              <a:rPr lang="en-US" sz="16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IBM Plex Mono Text" panose="020B0509050203000203" pitchFamily="49" charset="0"/>
              </a:rPr>
              <a:t>To be continued.</a:t>
            </a:r>
            <a:endParaRPr lang="en-US" sz="16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Tree>
    <p:extLst>
      <p:ext uri="{BB962C8B-B14F-4D97-AF65-F5344CB8AC3E}">
        <p14:creationId xmlns:p14="http://schemas.microsoft.com/office/powerpoint/2010/main" val="23841230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011412-D86B-435A-5A3C-782096C7DD15}"/>
              </a:ext>
            </a:extLst>
          </p:cNvPr>
          <p:cNvSpPr>
            <a:spLocks noGrp="1"/>
          </p:cNvSpPr>
          <p:nvPr>
            <p:ph type="title"/>
          </p:nvPr>
        </p:nvSpPr>
        <p:spPr>
          <a:xfrm>
            <a:off x="838200" y="365126"/>
            <a:ext cx="10515600" cy="761926"/>
          </a:xfrm>
        </p:spPr>
        <p:txBody>
          <a:bodyPr/>
          <a:lstStyle/>
          <a:p>
            <a:r>
              <a:rPr lang="en-US" dirty="0">
                <a:solidFill>
                  <a:srgbClr val="0B49CB"/>
                </a:solidFill>
                <a:latin typeface="Abadi"/>
              </a:rPr>
              <a:t>Methodology</a:t>
            </a:r>
            <a:endParaRPr lang="en-US" dirty="0"/>
          </a:p>
        </p:txBody>
      </p:sp>
      <p:sp>
        <p:nvSpPr>
          <p:cNvPr id="4" name="Content Placeholder 2">
            <a:extLst>
              <a:ext uri="{FF2B5EF4-FFF2-40B4-BE49-F238E27FC236}">
                <a16:creationId xmlns:a16="http://schemas.microsoft.com/office/drawing/2014/main" id="{B4850D89-B9F3-9B26-AEEF-E9AEEBDACC0C}"/>
              </a:ext>
            </a:extLst>
          </p:cNvPr>
          <p:cNvSpPr txBox="1">
            <a:spLocks/>
          </p:cNvSpPr>
          <p:nvPr/>
        </p:nvSpPr>
        <p:spPr>
          <a:xfrm>
            <a:off x="3689652" y="1120969"/>
            <a:ext cx="8118116" cy="474820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1400"/>
              </a:spcBef>
              <a:buNone/>
            </a:pPr>
            <a:r>
              <a:rPr lang="en-US" sz="3600" dirty="0">
                <a:solidFill>
                  <a:srgbClr val="0B49CB"/>
                </a:solidFill>
                <a:latin typeface="Abadi"/>
              </a:rPr>
              <a:t>Executive Summary</a:t>
            </a:r>
          </a:p>
          <a:p>
            <a:pPr marL="0" indent="0">
              <a:lnSpc>
                <a:spcPct val="120000"/>
              </a:lnSpc>
              <a:spcBef>
                <a:spcPts val="1400"/>
              </a:spcBef>
              <a:buNone/>
            </a:pPr>
            <a:r>
              <a:rPr lang="en-US" sz="1600" b="1" dirty="0">
                <a:solidFill>
                  <a:srgbClr val="0070C0"/>
                </a:solidFill>
                <a:latin typeface="IBM Plex Mono Text" panose="020B0509050203000203" pitchFamily="49" charset="0"/>
              </a:rPr>
              <a:t>2)</a:t>
            </a:r>
            <a:r>
              <a:rPr lang="en-US" sz="1600" dirty="0">
                <a:solidFill>
                  <a:schemeClr val="accent3">
                    <a:lumMod val="25000"/>
                  </a:schemeClr>
                </a:solidFill>
                <a:latin typeface="Abadi"/>
              </a:rPr>
              <a:t> </a:t>
            </a:r>
            <a:r>
              <a:rPr lang="en-US" sz="1600" b="1" dirty="0">
                <a:solidFill>
                  <a:srgbClr val="0070C0"/>
                </a:solidFill>
                <a:latin typeface="IBM Plex Mono Text" panose="020B0509050203000203" pitchFamily="49" charset="0"/>
              </a:rPr>
              <a:t>Perform data wrangling : </a:t>
            </a:r>
          </a:p>
          <a:p>
            <a:pPr lvl="1">
              <a:lnSpc>
                <a:spcPct val="120000"/>
              </a:lnSpc>
              <a:spcBef>
                <a:spcPts val="1400"/>
              </a:spcBef>
            </a:pPr>
            <a:r>
              <a:rPr lang="en-US" sz="1600" dirty="0">
                <a:solidFill>
                  <a:srgbClr val="0070C0"/>
                </a:solidFill>
                <a:latin typeface="IBM Plex Mono Text" panose="020B0509050203000203" pitchFamily="49" charset="0"/>
              </a:rPr>
              <a:t>One-hot encoding was applied to categorical features</a:t>
            </a:r>
          </a:p>
          <a:p>
            <a:pPr lvl="1">
              <a:lnSpc>
                <a:spcPct val="120000"/>
              </a:lnSpc>
              <a:spcBef>
                <a:spcPts val="1400"/>
              </a:spcBef>
            </a:pPr>
            <a:r>
              <a:rPr lang="en-US" sz="1600" dirty="0">
                <a:solidFill>
                  <a:srgbClr val="0070C0"/>
                </a:solidFill>
                <a:latin typeface="IBM Plex Mono Text" panose="020B0509050203000203" pitchFamily="49" charset="0"/>
              </a:rPr>
              <a:t>Collected data was enriched by creating a landing outcome label based on outcome data after summarizing and analyzing features.</a:t>
            </a:r>
          </a:p>
          <a:p>
            <a:pPr marL="0" indent="0">
              <a:lnSpc>
                <a:spcPct val="120000"/>
              </a:lnSpc>
              <a:spcBef>
                <a:spcPts val="1400"/>
              </a:spcBef>
              <a:buNone/>
            </a:pPr>
            <a:r>
              <a:rPr lang="en-US" sz="1600" b="1" dirty="0">
                <a:solidFill>
                  <a:srgbClr val="0070C0"/>
                </a:solidFill>
                <a:latin typeface="IBM Plex Mono Text" panose="020B0509050203000203" pitchFamily="49" charset="0"/>
              </a:rPr>
              <a:t>3) Perform exploratory data analysis (EDA) using visualization and SQL</a:t>
            </a:r>
          </a:p>
          <a:p>
            <a:pPr marL="0" indent="0">
              <a:lnSpc>
                <a:spcPct val="120000"/>
              </a:lnSpc>
              <a:spcBef>
                <a:spcPts val="1400"/>
              </a:spcBef>
              <a:buNone/>
            </a:pPr>
            <a:r>
              <a:rPr lang="en-US" sz="1600" b="1" dirty="0">
                <a:solidFill>
                  <a:srgbClr val="0070C0"/>
                </a:solidFill>
                <a:latin typeface="IBM Plex Mono Text" panose="020B0509050203000203" pitchFamily="49" charset="0"/>
              </a:rPr>
              <a:t>4) Perform interactive visual analytics using Folium and Plotly Dash</a:t>
            </a:r>
            <a:r>
              <a:rPr lang="en-US" sz="1600" dirty="0">
                <a:solidFill>
                  <a:srgbClr val="0070C0"/>
                </a:solidFill>
                <a:latin typeface="IBM Plex Mono Text" panose="020B0509050203000203" pitchFamily="49" charset="0"/>
              </a:rPr>
              <a:t>							</a:t>
            </a:r>
          </a:p>
        </p:txBody>
      </p:sp>
      <p:pic>
        <p:nvPicPr>
          <p:cNvPr id="5" name="Picture 4">
            <a:extLst>
              <a:ext uri="{FF2B5EF4-FFF2-40B4-BE49-F238E27FC236}">
                <a16:creationId xmlns:a16="http://schemas.microsoft.com/office/drawing/2014/main" id="{2B786E78-8077-A419-D91D-7BFA0D83F73F}"/>
              </a:ext>
            </a:extLst>
          </p:cNvPr>
          <p:cNvPicPr>
            <a:picLocks noChangeAspect="1"/>
          </p:cNvPicPr>
          <p:nvPr/>
        </p:nvPicPr>
        <p:blipFill>
          <a:blip r:embed="rId2">
            <a:duotone>
              <a:schemeClr val="accent1">
                <a:shade val="45000"/>
                <a:satMod val="135000"/>
              </a:schemeClr>
              <a:prstClr val="white"/>
            </a:duotone>
          </a:blip>
          <a:stretch>
            <a:fillRect/>
          </a:stretch>
        </p:blipFill>
        <p:spPr>
          <a:xfrm>
            <a:off x="384232" y="1860704"/>
            <a:ext cx="3194581" cy="3194581"/>
          </a:xfrm>
          <a:prstGeom prst="rect">
            <a:avLst/>
          </a:prstGeom>
        </p:spPr>
      </p:pic>
      <p:sp>
        <p:nvSpPr>
          <p:cNvPr id="8" name="Slide Number Placeholder 3">
            <a:extLst>
              <a:ext uri="{FF2B5EF4-FFF2-40B4-BE49-F238E27FC236}">
                <a16:creationId xmlns:a16="http://schemas.microsoft.com/office/drawing/2014/main" id="{52DFFC02-FEC2-27FC-35E7-8E984AC5CD5E}"/>
              </a:ext>
            </a:extLst>
          </p:cNvPr>
          <p:cNvSpPr>
            <a:spLocks noGrp="1"/>
          </p:cNvSpPr>
          <p:nvPr>
            <p:ph type="sldNum" sz="quarter" idx="12"/>
          </p:nvPr>
        </p:nvSpPr>
        <p:spPr>
          <a:xfrm>
            <a:off x="8714772" y="6025573"/>
            <a:ext cx="2743200" cy="401638"/>
          </a:xfrm>
        </p:spPr>
        <p:txBody>
          <a:bodyPr/>
          <a:lstStyle/>
          <a:p>
            <a:fld id="{5075537C-CA84-1446-933C-8E9D027F9201}" type="slidenum">
              <a:rPr lang="en-US" smtClean="0"/>
              <a:t>7</a:t>
            </a:fld>
            <a:endParaRPr lang="en-US" dirty="0"/>
          </a:p>
        </p:txBody>
      </p:sp>
      <p:sp>
        <p:nvSpPr>
          <p:cNvPr id="3" name="Rectangle 2">
            <a:extLst>
              <a:ext uri="{FF2B5EF4-FFF2-40B4-BE49-F238E27FC236}">
                <a16:creationId xmlns:a16="http://schemas.microsoft.com/office/drawing/2014/main" id="{2A6966CB-40B1-E68F-703C-3FB6C1867283}"/>
              </a:ext>
            </a:extLst>
          </p:cNvPr>
          <p:cNvSpPr/>
          <p:nvPr/>
        </p:nvSpPr>
        <p:spPr>
          <a:xfrm>
            <a:off x="9658440" y="5349037"/>
            <a:ext cx="1615122" cy="338554"/>
          </a:xfrm>
          <a:prstGeom prst="rect">
            <a:avLst/>
          </a:prstGeom>
          <a:noFill/>
        </p:spPr>
        <p:txBody>
          <a:bodyPr wrap="none" lIns="91440" tIns="45720" rIns="91440" bIns="45720">
            <a:spAutoFit/>
          </a:bodyPr>
          <a:lstStyle/>
          <a:p>
            <a:pPr algn="ctr"/>
            <a:r>
              <a:rPr lang="en-US" sz="16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IBM Plex Mono Text" panose="020B0509050203000203" pitchFamily="49" charset="0"/>
              </a:rPr>
              <a:t>To be continued.</a:t>
            </a:r>
            <a:endParaRPr lang="en-US" sz="16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Tree>
    <p:extLst>
      <p:ext uri="{BB962C8B-B14F-4D97-AF65-F5344CB8AC3E}">
        <p14:creationId xmlns:p14="http://schemas.microsoft.com/office/powerpoint/2010/main" val="21527484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011412-D86B-435A-5A3C-782096C7DD15}"/>
              </a:ext>
            </a:extLst>
          </p:cNvPr>
          <p:cNvSpPr>
            <a:spLocks noGrp="1"/>
          </p:cNvSpPr>
          <p:nvPr>
            <p:ph type="title"/>
          </p:nvPr>
        </p:nvSpPr>
        <p:spPr>
          <a:xfrm>
            <a:off x="838200" y="365126"/>
            <a:ext cx="10515600" cy="761926"/>
          </a:xfrm>
        </p:spPr>
        <p:txBody>
          <a:bodyPr/>
          <a:lstStyle/>
          <a:p>
            <a:r>
              <a:rPr lang="en-US" dirty="0">
                <a:solidFill>
                  <a:srgbClr val="0B49CB"/>
                </a:solidFill>
                <a:latin typeface="Abadi"/>
              </a:rPr>
              <a:t>Methodology</a:t>
            </a:r>
            <a:endParaRPr lang="en-US" dirty="0"/>
          </a:p>
        </p:txBody>
      </p:sp>
      <p:sp>
        <p:nvSpPr>
          <p:cNvPr id="4" name="Content Placeholder 2">
            <a:extLst>
              <a:ext uri="{FF2B5EF4-FFF2-40B4-BE49-F238E27FC236}">
                <a16:creationId xmlns:a16="http://schemas.microsoft.com/office/drawing/2014/main" id="{B4850D89-B9F3-9B26-AEEF-E9AEEBDACC0C}"/>
              </a:ext>
            </a:extLst>
          </p:cNvPr>
          <p:cNvSpPr txBox="1">
            <a:spLocks/>
          </p:cNvSpPr>
          <p:nvPr/>
        </p:nvSpPr>
        <p:spPr>
          <a:xfrm>
            <a:off x="3689652" y="1120969"/>
            <a:ext cx="8118116" cy="474820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1400"/>
              </a:spcBef>
              <a:buNone/>
            </a:pPr>
            <a:r>
              <a:rPr lang="en-US" sz="3600" dirty="0">
                <a:solidFill>
                  <a:srgbClr val="0B49CB"/>
                </a:solidFill>
                <a:latin typeface="Abadi"/>
              </a:rPr>
              <a:t>Executive Summary</a:t>
            </a:r>
          </a:p>
          <a:p>
            <a:pPr marL="0" indent="0">
              <a:lnSpc>
                <a:spcPct val="120000"/>
              </a:lnSpc>
              <a:spcBef>
                <a:spcPts val="1400"/>
              </a:spcBef>
              <a:buNone/>
            </a:pPr>
            <a:r>
              <a:rPr lang="en-US" sz="1600" b="1" dirty="0">
                <a:solidFill>
                  <a:srgbClr val="0070C0"/>
                </a:solidFill>
                <a:latin typeface="IBM Plex Mono Text" panose="020B0509050203000203" pitchFamily="49" charset="0"/>
              </a:rPr>
              <a:t>5) Perform predictive analysis using classification models :</a:t>
            </a:r>
          </a:p>
          <a:p>
            <a:pPr lvl="1">
              <a:lnSpc>
                <a:spcPct val="120000"/>
              </a:lnSpc>
              <a:spcBef>
                <a:spcPts val="1400"/>
              </a:spcBef>
            </a:pPr>
            <a:r>
              <a:rPr lang="en-US" sz="1600" dirty="0">
                <a:solidFill>
                  <a:srgbClr val="0070C0"/>
                </a:solidFill>
                <a:latin typeface="IBM Plex Mono Text" panose="020B0509050203000203" pitchFamily="49" charset="0"/>
              </a:rPr>
              <a:t>Data that was collected until this step were normalized, divided in training and test data sets and evaluated by four different classification models, being the accuracy of each model evaluated using different combinations of parameters.</a:t>
            </a:r>
          </a:p>
          <a:p>
            <a:pPr marL="0" indent="0">
              <a:lnSpc>
                <a:spcPct val="120000"/>
              </a:lnSpc>
              <a:spcBef>
                <a:spcPts val="1400"/>
              </a:spcBef>
              <a:buNone/>
            </a:pPr>
            <a:endParaRPr lang="en-US" sz="1600" b="1" dirty="0">
              <a:solidFill>
                <a:srgbClr val="0070C0"/>
              </a:solidFill>
              <a:latin typeface="IBM Plex Mono Text" panose="020B0509050203000203" pitchFamily="49" charset="0"/>
            </a:endParaRPr>
          </a:p>
          <a:p>
            <a:pPr marL="0" indent="0">
              <a:lnSpc>
                <a:spcPct val="120000"/>
              </a:lnSpc>
              <a:spcBef>
                <a:spcPts val="1400"/>
              </a:spcBef>
              <a:buNone/>
            </a:pPr>
            <a:endParaRPr lang="en-US" sz="1600" b="1" dirty="0">
              <a:solidFill>
                <a:srgbClr val="0070C0"/>
              </a:solidFill>
              <a:latin typeface="IBM Plex Mono Text" panose="020B0509050203000203" pitchFamily="49" charset="0"/>
            </a:endParaRPr>
          </a:p>
          <a:p>
            <a:pPr marL="457200" lvl="1" indent="0">
              <a:lnSpc>
                <a:spcPct val="120000"/>
              </a:lnSpc>
              <a:spcBef>
                <a:spcPts val="1400"/>
              </a:spcBef>
              <a:buNone/>
            </a:pPr>
            <a:endParaRPr lang="en-US" sz="1600" dirty="0">
              <a:solidFill>
                <a:srgbClr val="0070C0"/>
              </a:solidFill>
              <a:latin typeface="IBM Plex Mono Text" panose="020B0509050203000203" pitchFamily="49" charset="0"/>
            </a:endParaRPr>
          </a:p>
        </p:txBody>
      </p:sp>
      <p:pic>
        <p:nvPicPr>
          <p:cNvPr id="5" name="Picture 4">
            <a:extLst>
              <a:ext uri="{FF2B5EF4-FFF2-40B4-BE49-F238E27FC236}">
                <a16:creationId xmlns:a16="http://schemas.microsoft.com/office/drawing/2014/main" id="{2B786E78-8077-A419-D91D-7BFA0D83F73F}"/>
              </a:ext>
            </a:extLst>
          </p:cNvPr>
          <p:cNvPicPr>
            <a:picLocks noChangeAspect="1"/>
          </p:cNvPicPr>
          <p:nvPr/>
        </p:nvPicPr>
        <p:blipFill>
          <a:blip r:embed="rId3">
            <a:duotone>
              <a:schemeClr val="accent1">
                <a:shade val="45000"/>
                <a:satMod val="135000"/>
              </a:schemeClr>
              <a:prstClr val="white"/>
            </a:duotone>
          </a:blip>
          <a:stretch>
            <a:fillRect/>
          </a:stretch>
        </p:blipFill>
        <p:spPr>
          <a:xfrm>
            <a:off x="384232" y="1839442"/>
            <a:ext cx="3194581" cy="3194581"/>
          </a:xfrm>
          <a:prstGeom prst="rect">
            <a:avLst/>
          </a:prstGeom>
        </p:spPr>
      </p:pic>
      <p:sp>
        <p:nvSpPr>
          <p:cNvPr id="8" name="Slide Number Placeholder 3">
            <a:extLst>
              <a:ext uri="{FF2B5EF4-FFF2-40B4-BE49-F238E27FC236}">
                <a16:creationId xmlns:a16="http://schemas.microsoft.com/office/drawing/2014/main" id="{52DFFC02-FEC2-27FC-35E7-8E984AC5CD5E}"/>
              </a:ext>
            </a:extLst>
          </p:cNvPr>
          <p:cNvSpPr>
            <a:spLocks noGrp="1"/>
          </p:cNvSpPr>
          <p:nvPr>
            <p:ph type="sldNum" sz="quarter" idx="12"/>
          </p:nvPr>
        </p:nvSpPr>
        <p:spPr>
          <a:xfrm>
            <a:off x="8714772" y="6025573"/>
            <a:ext cx="2743200" cy="401638"/>
          </a:xfrm>
        </p:spPr>
        <p:txBody>
          <a:bodyPr/>
          <a:lstStyle/>
          <a:p>
            <a:fld id="{5075537C-CA84-1446-933C-8E9D027F9201}" type="slidenum">
              <a:rPr lang="en-US" smtClean="0"/>
              <a:t>8</a:t>
            </a:fld>
            <a:endParaRPr lang="en-US" dirty="0"/>
          </a:p>
        </p:txBody>
      </p:sp>
    </p:spTree>
    <p:extLst>
      <p:ext uri="{BB962C8B-B14F-4D97-AF65-F5344CB8AC3E}">
        <p14:creationId xmlns:p14="http://schemas.microsoft.com/office/powerpoint/2010/main" val="3598169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1800" b="1" dirty="0">
                <a:solidFill>
                  <a:srgbClr val="0070C0"/>
                </a:solidFill>
                <a:latin typeface="IBM Plex Mono Text" panose="020B0509050203000203" pitchFamily="49" charset="0"/>
              </a:rPr>
              <a:t>Describe how data sets were collected. </a:t>
            </a:r>
          </a:p>
          <a:p>
            <a:pPr marL="0" indent="0">
              <a:lnSpc>
                <a:spcPct val="100000"/>
              </a:lnSpc>
              <a:spcBef>
                <a:spcPts val="1400"/>
              </a:spcBef>
              <a:buNone/>
            </a:pPr>
            <a:r>
              <a:rPr lang="en-US" sz="1600" dirty="0">
                <a:solidFill>
                  <a:srgbClr val="0070C0"/>
                </a:solidFill>
                <a:latin typeface="IBM Plex Mono Text" panose="020B0509050203000203" pitchFamily="49" charset="0"/>
              </a:rPr>
              <a:t>	</a:t>
            </a:r>
            <a:r>
              <a:rPr lang="en-US" sz="1800" dirty="0">
                <a:solidFill>
                  <a:srgbClr val="0070C0"/>
                </a:solidFill>
                <a:latin typeface="IBM Plex Mono Text" panose="020B0509050203000203" pitchFamily="49" charset="0"/>
              </a:rPr>
              <a:t>Data from SpaceX was obtained from two sources:</a:t>
            </a:r>
          </a:p>
          <a:p>
            <a:pPr lvl="3">
              <a:lnSpc>
                <a:spcPct val="120000"/>
              </a:lnSpc>
              <a:spcBef>
                <a:spcPts val="1400"/>
              </a:spcBef>
            </a:pPr>
            <a:r>
              <a:rPr lang="en-US" dirty="0">
                <a:solidFill>
                  <a:srgbClr val="0070C0"/>
                </a:solidFill>
                <a:latin typeface="IBM Plex Mono Text" panose="020B0509050203000203" pitchFamily="49" charset="0"/>
              </a:rPr>
              <a:t>SpaceX API -&gt; </a:t>
            </a:r>
            <a:r>
              <a:rPr lang="en-US" dirty="0">
                <a:solidFill>
                  <a:srgbClr val="0070C0"/>
                </a:solidFill>
                <a:latin typeface="IBM Plex Mono Text" panose="020B0509050203000203" pitchFamily="49" charset="0"/>
                <a:hlinkClick r:id="rId3">
                  <a:extLst>
                    <a:ext uri="{A12FA001-AC4F-418D-AE19-62706E023703}">
                      <ahyp:hlinkClr xmlns:ahyp="http://schemas.microsoft.com/office/drawing/2018/hyperlinkcolor" val="tx"/>
                    </a:ext>
                  </a:extLst>
                </a:hlinkClick>
              </a:rPr>
              <a:t>https://api.spacexdata.com/v4/</a:t>
            </a:r>
            <a:r>
              <a:rPr lang="en-US" dirty="0">
                <a:solidFill>
                  <a:srgbClr val="0070C0"/>
                </a:solidFill>
                <a:latin typeface="IBM Plex Mono Text" panose="020B0509050203000203" pitchFamily="49" charset="0"/>
              </a:rPr>
              <a:t> (having endpoints /capsules and /cores and launches/past)</a:t>
            </a:r>
          </a:p>
          <a:p>
            <a:pPr lvl="3">
              <a:lnSpc>
                <a:spcPct val="120000"/>
              </a:lnSpc>
              <a:spcBef>
                <a:spcPts val="1400"/>
              </a:spcBef>
            </a:pPr>
            <a:r>
              <a:rPr lang="en-US" dirty="0" err="1">
                <a:solidFill>
                  <a:srgbClr val="0070C0"/>
                </a:solidFill>
                <a:latin typeface="IBM Plex Mono Text" panose="020B0509050203000203" pitchFamily="49" charset="0"/>
              </a:rPr>
              <a:t>WebScraping</a:t>
            </a:r>
            <a:r>
              <a:rPr lang="en-US" dirty="0">
                <a:solidFill>
                  <a:srgbClr val="0070C0"/>
                </a:solidFill>
                <a:latin typeface="IBM Plex Mono Text" panose="020B0509050203000203" pitchFamily="49" charset="0"/>
              </a:rPr>
              <a:t> (https://en.wikipedia.org/wiki/List_of_Falcon/_9/_and_Falcon_Heavy_launches)</a:t>
            </a: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1382233" y="538650"/>
            <a:ext cx="9903377"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pic>
        <p:nvPicPr>
          <p:cNvPr id="3" name="Graphic 2" descr="Research with solid fill">
            <a:extLst>
              <a:ext uri="{FF2B5EF4-FFF2-40B4-BE49-F238E27FC236}">
                <a16:creationId xmlns:a16="http://schemas.microsoft.com/office/drawing/2014/main" id="{19C44E3B-4399-E10C-8767-AC20172ECD4B}"/>
              </a:ext>
            </a:extLst>
          </p:cNvPr>
          <p:cNvPicPr>
            <a:picLocks noChangeAspect="1"/>
          </p:cNvPicPr>
          <p:nvPr/>
        </p:nvPicPr>
        <p:blipFill>
          <a:blip r:embed="rId4">
            <a:duotone>
              <a:schemeClr val="accent1">
                <a:shade val="45000"/>
                <a:satMod val="135000"/>
              </a:schemeClr>
              <a:prstClr val="white"/>
            </a:duotone>
            <a:extLst>
              <a:ext uri="{96DAC541-7B7A-43D3-8B79-37D633B846F1}">
                <asvg:svgBlip xmlns:asvg="http://schemas.microsoft.com/office/drawing/2016/SVG/main" r:embed="rId5"/>
              </a:ext>
            </a:extLst>
          </a:blip>
          <a:stretch>
            <a:fillRect/>
          </a:stretch>
        </p:blipFill>
        <p:spPr>
          <a:xfrm>
            <a:off x="694669" y="387873"/>
            <a:ext cx="914400" cy="914400"/>
          </a:xfrm>
          <a:prstGeom prst="rect">
            <a:avLst/>
          </a:prstGeom>
        </p:spPr>
      </p:pic>
    </p:spTree>
    <p:extLst>
      <p:ext uri="{BB962C8B-B14F-4D97-AF65-F5344CB8AC3E}">
        <p14:creationId xmlns:p14="http://schemas.microsoft.com/office/powerpoint/2010/main" val="3288665831"/>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1313</TotalTime>
  <Words>2849</Words>
  <Application>Microsoft Office PowerPoint</Application>
  <PresentationFormat>Widescreen</PresentationFormat>
  <Paragraphs>284</Paragraphs>
  <Slides>51</Slides>
  <Notes>10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51</vt:i4>
      </vt:variant>
    </vt:vector>
  </HeadingPairs>
  <TitlesOfParts>
    <vt:vector size="59" baseType="lpstr">
      <vt:lpstr>Abadi</vt:lpstr>
      <vt:lpstr>Arial</vt:lpstr>
      <vt:lpstr>Calibri</vt:lpstr>
      <vt:lpstr>Calibri Light</vt:lpstr>
      <vt:lpstr>IBM Plex Mono</vt:lpstr>
      <vt:lpstr>IBM Plex Mono SemiBold</vt:lpstr>
      <vt:lpstr>IBM Plex Mono Text</vt:lpstr>
      <vt:lpstr>Custom Design</vt:lpstr>
      <vt:lpstr>PowerPoint Presentation</vt:lpstr>
      <vt:lpstr>PowerPoint Presentation</vt:lpstr>
      <vt:lpstr>PowerPoint Presentation</vt:lpstr>
      <vt:lpstr>PowerPoint Presentation</vt:lpstr>
      <vt:lpstr>PowerPoint Presentation</vt:lpstr>
      <vt:lpstr>Methodology</vt:lpstr>
      <vt:lpstr>Methodology</vt:lpstr>
      <vt:lpstr>Methodology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Duseja, Maina</cp:lastModifiedBy>
  <cp:revision>368</cp:revision>
  <dcterms:created xsi:type="dcterms:W3CDTF">2021-04-29T18:58:34Z</dcterms:created>
  <dcterms:modified xsi:type="dcterms:W3CDTF">2023-09-12T06:23:10Z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